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4" r:id="rId12"/>
    <p:sldId id="277" r:id="rId13"/>
    <p:sldId id="278" r:id="rId14"/>
    <p:sldId id="273" r:id="rId15"/>
    <p:sldId id="269" r:id="rId16"/>
    <p:sldId id="270" r:id="rId17"/>
    <p:sldId id="279" r:id="rId18"/>
    <p:sldId id="272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A33EF0-5938-411C-2BEA-2AEE8E22CD81}" name="Cecília R. Pinheiro" initials="CP" userId="S::CP197212@azores.gov.pt::bb2ffa15-2a7d-4724-8366-3504eb1568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MS. Verissimo" userId="76d4bdd9-1bb6-4e44-a567-9263a60345f7" providerId="ADAL" clId="{890670DB-C78F-4646-826E-89506AE2072D}"/>
    <pc:docChg chg="custSel delSld modSld">
      <pc:chgData name="Paulo MS. Verissimo" userId="76d4bdd9-1bb6-4e44-a567-9263a60345f7" providerId="ADAL" clId="{890670DB-C78F-4646-826E-89506AE2072D}" dt="2025-09-11T16:20:30.980" v="9" actId="2696"/>
      <pc:docMkLst>
        <pc:docMk/>
      </pc:docMkLst>
      <pc:sldChg chg="delSp modSp del mod">
        <pc:chgData name="Paulo MS. Verissimo" userId="76d4bdd9-1bb6-4e44-a567-9263a60345f7" providerId="ADAL" clId="{890670DB-C78F-4646-826E-89506AE2072D}" dt="2025-09-11T16:20:30.980" v="9" actId="2696"/>
        <pc:sldMkLst>
          <pc:docMk/>
          <pc:sldMk cId="3147544978" sldId="271"/>
        </pc:sldMkLst>
        <pc:spChg chg="mod">
          <ac:chgData name="Paulo MS. Verissimo" userId="76d4bdd9-1bb6-4e44-a567-9263a60345f7" providerId="ADAL" clId="{890670DB-C78F-4646-826E-89506AE2072D}" dt="2025-09-11T16:19:24.623" v="3" actId="1076"/>
          <ac:spMkLst>
            <pc:docMk/>
            <pc:sldMk cId="3147544978" sldId="271"/>
            <ac:spMk id="7" creationId="{B1F7F6AA-364A-1522-8AC2-4F46A1C02491}"/>
          </ac:spMkLst>
        </pc:spChg>
        <pc:picChg chg="del">
          <ac:chgData name="Paulo MS. Verissimo" userId="76d4bdd9-1bb6-4e44-a567-9263a60345f7" providerId="ADAL" clId="{890670DB-C78F-4646-826E-89506AE2072D}" dt="2025-09-11T16:19:16.768" v="2" actId="478"/>
          <ac:picMkLst>
            <pc:docMk/>
            <pc:sldMk cId="3147544978" sldId="271"/>
            <ac:picMk id="6" creationId="{7E48CFBA-0F6C-FE73-71FB-7E18A4469B2D}"/>
          </ac:picMkLst>
        </pc:picChg>
      </pc:sldChg>
      <pc:sldChg chg="addSp modSp mod">
        <pc:chgData name="Paulo MS. Verissimo" userId="76d4bdd9-1bb6-4e44-a567-9263a60345f7" providerId="ADAL" clId="{890670DB-C78F-4646-826E-89506AE2072D}" dt="2025-09-11T16:20:22.738" v="8" actId="1076"/>
        <pc:sldMkLst>
          <pc:docMk/>
          <pc:sldMk cId="1196609003" sldId="272"/>
        </pc:sldMkLst>
        <pc:spChg chg="add mod">
          <ac:chgData name="Paulo MS. Verissimo" userId="76d4bdd9-1bb6-4e44-a567-9263a60345f7" providerId="ADAL" clId="{890670DB-C78F-4646-826E-89506AE2072D}" dt="2025-09-11T16:20:17.282" v="7" actId="14100"/>
          <ac:spMkLst>
            <pc:docMk/>
            <pc:sldMk cId="1196609003" sldId="272"/>
            <ac:spMk id="4" creationId="{E29BE59C-DD5A-2906-4EFF-6363976FFEE2}"/>
          </ac:spMkLst>
        </pc:spChg>
        <pc:spChg chg="mod">
          <ac:chgData name="Paulo MS. Verissimo" userId="76d4bdd9-1bb6-4e44-a567-9263a60345f7" providerId="ADAL" clId="{890670DB-C78F-4646-826E-89506AE2072D}" dt="2025-09-11T16:20:22.738" v="8" actId="1076"/>
          <ac:spMkLst>
            <pc:docMk/>
            <pc:sldMk cId="1196609003" sldId="272"/>
            <ac:spMk id="6" creationId="{01B8B469-A951-F985-72DA-5B3B34ECC474}"/>
          </ac:spMkLst>
        </pc:spChg>
      </pc:sldChg>
      <pc:sldChg chg="modSp mod">
        <pc:chgData name="Paulo MS. Verissimo" userId="76d4bdd9-1bb6-4e44-a567-9263a60345f7" providerId="ADAL" clId="{890670DB-C78F-4646-826E-89506AE2072D}" dt="2025-09-11T15:58:10.568" v="1" actId="20577"/>
        <pc:sldMkLst>
          <pc:docMk/>
          <pc:sldMk cId="2332685788" sldId="277"/>
        </pc:sldMkLst>
        <pc:spChg chg="mod">
          <ac:chgData name="Paulo MS. Verissimo" userId="76d4bdd9-1bb6-4e44-a567-9263a60345f7" providerId="ADAL" clId="{890670DB-C78F-4646-826E-89506AE2072D}" dt="2025-09-11T15:58:10.568" v="1" actId="20577"/>
          <ac:spMkLst>
            <pc:docMk/>
            <pc:sldMk cId="2332685788" sldId="277"/>
            <ac:spMk id="2" creationId="{39BEDC14-2F7E-B01B-48CB-4BF8BB7E33C6}"/>
          </ac:spMkLst>
        </pc:spChg>
        <pc:spChg chg="mod">
          <ac:chgData name="Paulo MS. Verissimo" userId="76d4bdd9-1bb6-4e44-a567-9263a60345f7" providerId="ADAL" clId="{890670DB-C78F-4646-826E-89506AE2072D}" dt="2025-09-11T15:58:06.594" v="0" actId="20577"/>
          <ac:spMkLst>
            <pc:docMk/>
            <pc:sldMk cId="2332685788" sldId="277"/>
            <ac:spMk id="23" creationId="{86FC52B7-AE1C-D516-F4E6-F623463137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55453-FD85-FC3D-BE8D-AA3EC5FBB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439CB1-1103-0D0B-F597-C4A72F9D7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F3A2DA2-B7E9-3E0E-6DF1-7C9F751E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40F6D33-2686-5FC0-D05D-D4596F50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5722929-67BF-3F46-28E0-2906F1AF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1BD92-C31B-F629-60F1-C6499F91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C296917-4B95-F885-5B42-53F8120E2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537617F-E0E2-D365-2FA6-6738A5B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EF45B3A-8D5F-A9AC-C731-BC06FBCF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574B1B0-43D1-F9D3-7DEB-09DE87F8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957E66-338E-4D77-D2F9-0EC9BABF6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98C39BA-33FD-524D-0F33-BCC7B9BED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228594B-615C-B0E3-B9CC-D400136F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172047D-0CDF-6921-ABA5-7C3BBB0F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6B37C32-A47E-5331-0C5F-6F915B3E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B32C6-48AC-50F8-8E0B-ED43ABE5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FFA7C33-4DB6-7265-969F-A75CCC174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B19F094-F618-89B9-33C8-0037E7CE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13E614B-3BE0-02ED-A914-B7E3CBC3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6E1BD50-57B3-B4A4-A4EF-737186EB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50B91-4A8A-E5B9-38BB-FF2D63AF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08A943F-5239-9A2E-1D83-E053FD43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B0617FD-65F0-A93F-4D65-0D0C05CC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3EAB72A-7644-9690-529F-FE9856EF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83EEC22-04F4-FEC5-9DD5-29105A2E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C917C-728D-1CF1-E90D-BF3228EB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1667A85-BC8B-B410-F5FF-F3CDEF2A0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764E42C-C946-60C5-85AB-BC031812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646CC09-C955-85B2-E5F0-71B24C64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4594D7F-3F92-14AD-E2C9-CA7395F5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DD6DA0B-AC2B-8077-6F45-3CA82248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7DFF4-9E9B-4306-A9E2-E88B69B1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BEEF804-2BB2-0919-B589-DBE9EFADF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95DB185-14F4-1068-9E8F-AEA8BC563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4A6C3AA-222C-25AE-D88C-58CAD685B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EE19DB2-FCFE-9B76-A407-98E9E460F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535791B-168F-2015-028E-16E068E1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4448D57-9D37-ADF9-1A44-5A58A6A6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3ED20758-A016-D335-82E8-9292F8CC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F19E3-C239-DA97-89A3-D520B11C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3FB60E6-E34C-5B04-08F7-A6052B8E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7D2FAA2-898B-E949-AA76-0E445852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1A2FFDD-DB59-C54F-B7F9-E5A3BFC9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A4A3A48-6E8E-C567-8D1C-DEEDF81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353599A-5BAB-B473-ED01-370780B9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32BAB6E-DA3C-4451-B6D2-651FDA8D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4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CA2BB-3793-E392-9C84-515518AF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B712ABD-1ABC-673E-44A2-2A1F877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43534A9-21AE-CA53-F70C-E13A547C4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D87D52F-F17A-2CC6-A1F6-78CF16F0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37C2379-49F5-49F3-56D4-D3A228B5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2F86D30-6E8C-0E24-CD1A-68BBB09D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6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F92D8-0F3E-F5A7-FE00-1ACFB6D3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51B0E45-ECF4-1962-A4E3-7AF293215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0AD1D75-577E-3A7D-CE4C-AC910B7AD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3EBACD0-771C-8AF6-12CC-184CD870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F20F51C-DED3-BC08-8344-8DAEC8AF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5BA7317-18C9-9625-5250-8739E53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2CB3466-9DE5-2BF8-05A8-80E38D18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C3FB64C-E50C-6300-50B4-5AA2D7653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2A6055-146A-DCDB-C9F7-ED79143F0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6F0CBE9-C4F5-73E7-C2BC-B061C887B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43EEE56-8E29-AA06-A1A7-8F1E8D18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4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D2584-0090-208C-9D4A-C56814A85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temp.png">
            <a:extLst>
              <a:ext uri="{FF2B5EF4-FFF2-40B4-BE49-F238E27FC236}">
                <a16:creationId xmlns:a16="http://schemas.microsoft.com/office/drawing/2014/main" id="{002BBF85-5214-AC61-0F14-56E79D745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62" y="4286250"/>
            <a:ext cx="2473910" cy="247391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45A07B9-F567-8818-15E1-7B7F7A74D7C0}"/>
              </a:ext>
            </a:extLst>
          </p:cNvPr>
          <p:cNvSpPr txBox="1"/>
          <p:nvPr/>
        </p:nvSpPr>
        <p:spPr>
          <a:xfrm>
            <a:off x="5535058" y="6232594"/>
            <a:ext cx="416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entury Gothic" panose="020B0502020202020204" pitchFamily="34" charset="0"/>
              </a:rPr>
              <a:t>Direção Regional da Cultura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51D510-CC7C-9A63-75D3-18F573EDC6F5}"/>
              </a:ext>
            </a:extLst>
          </p:cNvPr>
          <p:cNvSpPr txBox="1"/>
          <p:nvPr/>
        </p:nvSpPr>
        <p:spPr>
          <a:xfrm>
            <a:off x="4292601" y="850916"/>
            <a:ext cx="3585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latin typeface="Century Gothic" panose="020B0502020202020204" pitchFamily="34" charset="0"/>
              </a:rPr>
              <a:t>Submissão de candidaturas através da plataforma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E167FF2-BE03-343F-E6FA-9A300A59A724}"/>
              </a:ext>
            </a:extLst>
          </p:cNvPr>
          <p:cNvSpPr txBox="1"/>
          <p:nvPr/>
        </p:nvSpPr>
        <p:spPr>
          <a:xfrm>
            <a:off x="4364592" y="3409950"/>
            <a:ext cx="344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>
                <a:latin typeface="Century Gothic" panose="020B0502020202020204" pitchFamily="34" charset="0"/>
              </a:rPr>
              <a:t>apoios.cultura.azores.gov.pt</a:t>
            </a:r>
          </a:p>
        </p:txBody>
      </p:sp>
    </p:spTree>
    <p:extLst>
      <p:ext uri="{BB962C8B-B14F-4D97-AF65-F5344CB8AC3E}">
        <p14:creationId xmlns:p14="http://schemas.microsoft.com/office/powerpoint/2010/main" val="149490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3D8FA3-1D64-F553-4F61-E756C2AA6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60497680-56FA-97C0-7A95-C4972AC71A50}"/>
              </a:ext>
            </a:extLst>
          </p:cNvPr>
          <p:cNvSpPr/>
          <p:nvPr/>
        </p:nvSpPr>
        <p:spPr>
          <a:xfrm>
            <a:off x="5422900" y="5814106"/>
            <a:ext cx="2844800" cy="56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605D3E5-69A2-A47F-769F-86739FCB93A8}"/>
              </a:ext>
            </a:extLst>
          </p:cNvPr>
          <p:cNvSpPr/>
          <p:nvPr/>
        </p:nvSpPr>
        <p:spPr>
          <a:xfrm>
            <a:off x="5422900" y="4854330"/>
            <a:ext cx="2844800" cy="56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A8D9F39-44F2-5DEA-C8E8-346EFA101E56}"/>
              </a:ext>
            </a:extLst>
          </p:cNvPr>
          <p:cNvSpPr/>
          <p:nvPr/>
        </p:nvSpPr>
        <p:spPr>
          <a:xfrm>
            <a:off x="5422900" y="2849514"/>
            <a:ext cx="2844800" cy="1568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D434B41-7E3E-3CC1-BD83-B8CD9CFFF87D}"/>
              </a:ext>
            </a:extLst>
          </p:cNvPr>
          <p:cNvSpPr/>
          <p:nvPr/>
        </p:nvSpPr>
        <p:spPr>
          <a:xfrm>
            <a:off x="1019293" y="4854330"/>
            <a:ext cx="3743205" cy="5680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Categoria do apoio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BB85D4E-7AAB-3B5E-CA27-5C33DE734E4F}"/>
              </a:ext>
            </a:extLst>
          </p:cNvPr>
          <p:cNvSpPr/>
          <p:nvPr/>
        </p:nvSpPr>
        <p:spPr>
          <a:xfrm>
            <a:off x="1019294" y="5814106"/>
            <a:ext cx="3743205" cy="5680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Patamar financeiro</a:t>
            </a:r>
          </a:p>
        </p:txBody>
      </p:sp>
      <p:pic>
        <p:nvPicPr>
          <p:cNvPr id="7" name="Picture 2" descr="logo_temp.png">
            <a:extLst>
              <a:ext uri="{FF2B5EF4-FFF2-40B4-BE49-F238E27FC236}">
                <a16:creationId xmlns:a16="http://schemas.microsoft.com/office/drawing/2014/main" id="{D4B125A1-FEC9-50CA-E4F1-E5D8F6E1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E64591-9F91-E3C6-AB95-8EE99E898D1E}"/>
              </a:ext>
            </a:extLst>
          </p:cNvPr>
          <p:cNvSpPr txBox="1"/>
          <p:nvPr/>
        </p:nvSpPr>
        <p:spPr>
          <a:xfrm>
            <a:off x="523994" y="472099"/>
            <a:ext cx="6511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latin typeface="Century Gothic" panose="020B0502020202020204" pitchFamily="34" charset="0"/>
              </a:rPr>
              <a:t>Selecionando uma das áreas artísticas, continue o seu processo de candidatura, preenchendo todos os campos obrigatórios assinalados com um </a:t>
            </a:r>
            <a:r>
              <a:rPr lang="pt-PT" sz="1600" dirty="0">
                <a:solidFill>
                  <a:srgbClr val="FF0000"/>
                </a:solidFill>
                <a:latin typeface="Century Gothic" panose="020B0502020202020204" pitchFamily="34" charset="0"/>
              </a:rPr>
              <a:t>*</a:t>
            </a:r>
            <a:r>
              <a:rPr lang="pt-PT" sz="160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pt-PT" sz="1600" dirty="0">
                <a:latin typeface="Century Gothic" panose="020B0502020202020204" pitchFamily="34" charset="0"/>
              </a:rPr>
              <a:t>Lembramos que, se escolher a área artística: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8F6347-9C79-3B68-B6E6-1F9D5D7D4BA4}"/>
              </a:ext>
            </a:extLst>
          </p:cNvPr>
          <p:cNvSpPr txBox="1"/>
          <p:nvPr/>
        </p:nvSpPr>
        <p:spPr>
          <a:xfrm>
            <a:off x="949445" y="1549358"/>
            <a:ext cx="698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Century Gothic" panose="020B0502020202020204" pitchFamily="34" charset="0"/>
              </a:rPr>
              <a:t>a) </a:t>
            </a:r>
            <a:r>
              <a:rPr lang="pt-PT" sz="1600" dirty="0">
                <a:latin typeface="Century Gothic" panose="020B0502020202020204" pitchFamily="34" charset="0"/>
              </a:rPr>
              <a:t>Projetos Culturais assentes em programas ou iniciativas anuais ou bianuais, com interesse relevante para a preservação, valorização, promoção e divulgação cultural da Região Autónoma dos Açores.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E40F75-F51A-A0A0-3EF3-DEBE45350C8A}"/>
              </a:ext>
            </a:extLst>
          </p:cNvPr>
          <p:cNvSpPr txBox="1"/>
          <p:nvPr/>
        </p:nvSpPr>
        <p:spPr>
          <a:xfrm>
            <a:off x="943095" y="2734878"/>
            <a:ext cx="2236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Century Gothic" panose="020B0502020202020204" pitchFamily="34" charset="0"/>
              </a:rPr>
              <a:t>Tem de selecionar: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3499E3B-98CE-2C42-1E01-57F84E3F69D2}"/>
              </a:ext>
            </a:extLst>
          </p:cNvPr>
          <p:cNvSpPr/>
          <p:nvPr/>
        </p:nvSpPr>
        <p:spPr>
          <a:xfrm>
            <a:off x="1019294" y="3327701"/>
            <a:ext cx="3743205" cy="5680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Área artística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27C007F-4EB1-D8A2-5760-2AE04E305BFD}"/>
              </a:ext>
            </a:extLst>
          </p:cNvPr>
          <p:cNvSpPr txBox="1"/>
          <p:nvPr/>
        </p:nvSpPr>
        <p:spPr>
          <a:xfrm>
            <a:off x="5422900" y="2961842"/>
            <a:ext cx="284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None/>
            </a:pPr>
            <a:r>
              <a:rPr lang="pt-PT" sz="1400" dirty="0">
                <a:latin typeface="Century Gothic" panose="020B0502020202020204" pitchFamily="34" charset="0"/>
              </a:rPr>
              <a:t>Audiovisual e multimédia</a:t>
            </a:r>
          </a:p>
          <a:p>
            <a:pPr marL="0" lvl="1" algn="ctr">
              <a:buNone/>
            </a:pPr>
            <a:r>
              <a:rPr lang="pt-PT" sz="1400" dirty="0">
                <a:latin typeface="Century Gothic" panose="020B0502020202020204" pitchFamily="34" charset="0"/>
              </a:rPr>
              <a:t>Artes performativas</a:t>
            </a:r>
          </a:p>
          <a:p>
            <a:pPr marL="0" lvl="1" algn="ctr">
              <a:buNone/>
            </a:pPr>
            <a:r>
              <a:rPr lang="pt-PT" sz="1400" dirty="0">
                <a:latin typeface="Century Gothic" panose="020B0502020202020204" pitchFamily="34" charset="0"/>
              </a:rPr>
              <a:t>Artes visuais</a:t>
            </a:r>
          </a:p>
          <a:p>
            <a:pPr marL="0" lvl="1" algn="ctr">
              <a:buNone/>
            </a:pPr>
            <a:r>
              <a:rPr lang="pt-PT" sz="1400" dirty="0">
                <a:latin typeface="Century Gothic" panose="020B0502020202020204" pitchFamily="34" charset="0"/>
              </a:rPr>
              <a:t>Património cultural</a:t>
            </a:r>
          </a:p>
          <a:p>
            <a:pPr marL="0" lvl="1" algn="ctr">
              <a:buNone/>
            </a:pPr>
            <a:r>
              <a:rPr lang="pt-PT" sz="1400" dirty="0">
                <a:latin typeface="Century Gothic" panose="020B0502020202020204" pitchFamily="34" charset="0"/>
              </a:rPr>
              <a:t>Outros eventos</a:t>
            </a:r>
          </a:p>
          <a:p>
            <a:pPr marL="0" lvl="1" algn="ctr">
              <a:buNone/>
            </a:pPr>
            <a:r>
              <a:rPr lang="pt-PT" sz="1400" dirty="0">
                <a:latin typeface="Century Gothic" panose="020B0502020202020204" pitchFamily="34" charset="0"/>
              </a:rPr>
              <a:t>Programas interdisciplinares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A7BC9E6-6529-CACB-33C4-BED436A4CFA6}"/>
              </a:ext>
            </a:extLst>
          </p:cNvPr>
          <p:cNvSpPr txBox="1"/>
          <p:nvPr/>
        </p:nvSpPr>
        <p:spPr>
          <a:xfrm>
            <a:off x="5422900" y="4984457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None/>
            </a:pPr>
            <a:r>
              <a:rPr lang="pt-PT" sz="1400" dirty="0">
                <a:latin typeface="Century Gothic" panose="020B0502020202020204" pitchFamily="34" charset="0"/>
              </a:rPr>
              <a:t>Singular Sustentado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E917052-35FB-0F39-D40A-DAB4C1BAEBD3}"/>
              </a:ext>
            </a:extLst>
          </p:cNvPr>
          <p:cNvSpPr txBox="1"/>
          <p:nvPr/>
        </p:nvSpPr>
        <p:spPr>
          <a:xfrm>
            <a:off x="5422900" y="5856683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None/>
            </a:pPr>
            <a:r>
              <a:rPr lang="pt-PT" sz="1400" dirty="0">
                <a:latin typeface="Century Gothic" panose="020B0502020202020204" pitchFamily="34" charset="0"/>
              </a:rPr>
              <a:t>de 500€ a 50.000€ (com as devidas restrições)</a:t>
            </a:r>
          </a:p>
        </p:txBody>
      </p:sp>
    </p:spTree>
    <p:extLst>
      <p:ext uri="{BB962C8B-B14F-4D97-AF65-F5344CB8AC3E}">
        <p14:creationId xmlns:p14="http://schemas.microsoft.com/office/powerpoint/2010/main" val="301957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2B70E-6285-3A1F-8B07-FC7746407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_temp.png">
            <a:extLst>
              <a:ext uri="{FF2B5EF4-FFF2-40B4-BE49-F238E27FC236}">
                <a16:creationId xmlns:a16="http://schemas.microsoft.com/office/drawing/2014/main" id="{64746E07-5C62-E99A-5B02-50EA1DF9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6E97DCD-6314-266C-69BF-AC5BDB5E6A88}"/>
              </a:ext>
            </a:extLst>
          </p:cNvPr>
          <p:cNvSpPr txBox="1"/>
          <p:nvPr/>
        </p:nvSpPr>
        <p:spPr>
          <a:xfrm>
            <a:off x="523994" y="472099"/>
            <a:ext cx="651180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u="sng" dirty="0">
                <a:latin typeface="Century Gothic" panose="020B0502020202020204" pitchFamily="34" charset="0"/>
              </a:rPr>
              <a:t>Patamar Financeiro – Considerações explicativas</a:t>
            </a:r>
          </a:p>
          <a:p>
            <a:endParaRPr lang="pt-PT" sz="1600" b="1" dirty="0">
              <a:latin typeface="Century Gothic" panose="020B0502020202020204" pitchFamily="34" charset="0"/>
            </a:endParaRPr>
          </a:p>
          <a:p>
            <a:pPr algn="just"/>
            <a:br>
              <a:rPr lang="pt-PT" sz="1600" b="1" dirty="0">
                <a:latin typeface="Century Gothic" panose="020B0502020202020204" pitchFamily="34" charset="0"/>
              </a:rPr>
            </a:br>
            <a:r>
              <a:rPr lang="pt-PT" b="1" dirty="0"/>
              <a:t>Indicação do Patamar:</a:t>
            </a:r>
            <a:r>
              <a:rPr lang="pt-PT" dirty="0"/>
              <a:t> Os projetos devem "indicar o patamar ao qual se candidatam". </a:t>
            </a:r>
          </a:p>
          <a:p>
            <a:pPr algn="just"/>
            <a:r>
              <a:rPr lang="pt-PT" dirty="0"/>
              <a:t>Isto significa que a escolha é da entidade proponente, mas deve ser feita com base na necessidade e na justificação do projeto.</a:t>
            </a:r>
          </a:p>
          <a:p>
            <a:pPr algn="just"/>
            <a:endParaRPr lang="pt-PT" dirty="0"/>
          </a:p>
          <a:p>
            <a:pPr algn="just"/>
            <a:r>
              <a:rPr lang="pt-PT" b="1" dirty="0"/>
              <a:t>Adequação do Orçamento: um dos critérios de apreciação é a "consistência do projeto de gestão aferida pela adequação do orçamento e dos recursos humanos e materiais ao plano de atividades”. Isto implica que o valor solicitado deve ser coerente com as atividades propostas e as necessidades reais do projeto.</a:t>
            </a:r>
            <a:endParaRPr lang="pt-PT" dirty="0"/>
          </a:p>
          <a:p>
            <a:r>
              <a:rPr lang="pt-PT" sz="1600" b="1" dirty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pt-PT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5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CB44C-9792-3C99-A23D-E13BC1E77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86FC52B7-AE1C-D516-F4E6-F623463137BA}"/>
              </a:ext>
            </a:extLst>
          </p:cNvPr>
          <p:cNvSpPr/>
          <p:nvPr/>
        </p:nvSpPr>
        <p:spPr>
          <a:xfrm>
            <a:off x="614925" y="1242106"/>
            <a:ext cx="4891139" cy="1874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u="sng" dirty="0">
                <a:solidFill>
                  <a:schemeClr val="tx1"/>
                </a:solidFill>
              </a:rPr>
              <a:t>Cenário do Projeto</a:t>
            </a:r>
          </a:p>
          <a:p>
            <a:r>
              <a:rPr lang="pt-PT" b="1" dirty="0">
                <a:solidFill>
                  <a:schemeClr val="tx1"/>
                </a:solidFill>
              </a:rPr>
              <a:t>Orçamento Total (X):</a:t>
            </a:r>
            <a:r>
              <a:rPr lang="pt-PT" dirty="0">
                <a:solidFill>
                  <a:schemeClr val="tx1"/>
                </a:solidFill>
              </a:rPr>
              <a:t> 25.000,00 €</a:t>
            </a:r>
          </a:p>
        </p:txBody>
      </p:sp>
      <p:pic>
        <p:nvPicPr>
          <p:cNvPr id="7" name="Picture 2" descr="logo_temp.png">
            <a:extLst>
              <a:ext uri="{FF2B5EF4-FFF2-40B4-BE49-F238E27FC236}">
                <a16:creationId xmlns:a16="http://schemas.microsoft.com/office/drawing/2014/main" id="{FA7E0B32-4C0A-296A-57E2-1D745E509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3547982-975F-2668-A644-8CBF5A49133C}"/>
              </a:ext>
            </a:extLst>
          </p:cNvPr>
          <p:cNvSpPr txBox="1"/>
          <p:nvPr/>
        </p:nvSpPr>
        <p:spPr>
          <a:xfrm>
            <a:off x="523994" y="472099"/>
            <a:ext cx="6511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latin typeface="Century Gothic" panose="020B0502020202020204" pitchFamily="34" charset="0"/>
              </a:rPr>
              <a:t>Patamar Financeiro – Exemplo de Aplicabilidade. </a:t>
            </a:r>
          </a:p>
          <a:p>
            <a:pPr algn="just"/>
            <a:endParaRPr lang="pt-PT" sz="1600" b="1" dirty="0">
              <a:latin typeface="Century Gothic" panose="020B0502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9BEDC14-2F7E-B01B-48CB-4BF8BB7E33C6}"/>
              </a:ext>
            </a:extLst>
          </p:cNvPr>
          <p:cNvSpPr/>
          <p:nvPr/>
        </p:nvSpPr>
        <p:spPr>
          <a:xfrm>
            <a:off x="614925" y="3556437"/>
            <a:ext cx="4891139" cy="1874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b="1" u="sng" dirty="0">
                <a:solidFill>
                  <a:schemeClr val="tx1"/>
                </a:solidFill>
              </a:rPr>
              <a:t>Regra dos 75%</a:t>
            </a:r>
          </a:p>
          <a:p>
            <a:r>
              <a:rPr lang="pt-PT" b="1" dirty="0">
                <a:solidFill>
                  <a:schemeClr val="tx1"/>
                </a:solidFill>
              </a:rPr>
              <a:t>Limite</a:t>
            </a:r>
            <a:r>
              <a:rPr lang="pt-PT" dirty="0">
                <a:solidFill>
                  <a:schemeClr val="tx1"/>
                </a:solidFill>
              </a:rPr>
              <a:t>: 75% de 25.000,00 € = 18.750,00 €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Todos os patamares abaixo desse limite são válidos (até 15,000,00 €).</a:t>
            </a:r>
            <a:br>
              <a:rPr lang="pt-PT" dirty="0">
                <a:solidFill>
                  <a:schemeClr val="tx1"/>
                </a:solidFill>
              </a:rPr>
            </a:br>
            <a:r>
              <a:rPr lang="pt-PT" dirty="0">
                <a:solidFill>
                  <a:schemeClr val="tx1"/>
                </a:solidFill>
              </a:rPr>
              <a:t>O patamar de 25.000,00 € fica inacessível porque excede os 75%.</a:t>
            </a:r>
          </a:p>
        </p:txBody>
      </p:sp>
    </p:spTree>
    <p:extLst>
      <p:ext uri="{BB962C8B-B14F-4D97-AF65-F5344CB8AC3E}">
        <p14:creationId xmlns:p14="http://schemas.microsoft.com/office/powerpoint/2010/main" val="233268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EE4A4-0521-8D2E-CE39-E7A572789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A651C8F5-4E2B-E0B3-AC5E-F62AD70CC066}"/>
              </a:ext>
            </a:extLst>
          </p:cNvPr>
          <p:cNvSpPr/>
          <p:nvPr/>
        </p:nvSpPr>
        <p:spPr>
          <a:xfrm>
            <a:off x="614925" y="1074959"/>
            <a:ext cx="5490907" cy="6161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chemeClr val="tx1"/>
                </a:solidFill>
              </a:rPr>
              <a:t>O regulamento prevê a possibilidade de candidatura para </a:t>
            </a:r>
            <a:r>
              <a:rPr lang="pt-PT" b="1" dirty="0">
                <a:solidFill>
                  <a:schemeClr val="tx1"/>
                </a:solidFill>
              </a:rPr>
              <a:t>2 anos consecutivos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7" name="Picture 2" descr="logo_temp.png">
            <a:extLst>
              <a:ext uri="{FF2B5EF4-FFF2-40B4-BE49-F238E27FC236}">
                <a16:creationId xmlns:a16="http://schemas.microsoft.com/office/drawing/2014/main" id="{5E5A6DD3-04B2-3E1C-C739-05C121257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C00C1E-69C5-796B-3CE6-18C264D50A3C}"/>
              </a:ext>
            </a:extLst>
          </p:cNvPr>
          <p:cNvSpPr txBox="1"/>
          <p:nvPr/>
        </p:nvSpPr>
        <p:spPr>
          <a:xfrm>
            <a:off x="523994" y="472099"/>
            <a:ext cx="7351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latin typeface="Century Gothic" panose="020B0502020202020204" pitchFamily="34" charset="0"/>
              </a:rPr>
              <a:t>Patamar Financeiro – Exemplos de Aplicabilidade – Projetos Bianuais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BD97575-1FCB-1397-E353-0CE12F456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6728"/>
              </p:ext>
            </p:extLst>
          </p:nvPr>
        </p:nvGraphicFramePr>
        <p:xfrm>
          <a:off x="614925" y="2134187"/>
          <a:ext cx="6677911" cy="3939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687">
                  <a:extLst>
                    <a:ext uri="{9D8B030D-6E8A-4147-A177-3AD203B41FA5}">
                      <a16:colId xmlns:a16="http://schemas.microsoft.com/office/drawing/2014/main" val="2386365076"/>
                    </a:ext>
                  </a:extLst>
                </a:gridCol>
                <a:gridCol w="1335582">
                  <a:extLst>
                    <a:ext uri="{9D8B030D-6E8A-4147-A177-3AD203B41FA5}">
                      <a16:colId xmlns:a16="http://schemas.microsoft.com/office/drawing/2014/main" val="2494862849"/>
                    </a:ext>
                  </a:extLst>
                </a:gridCol>
                <a:gridCol w="1335582">
                  <a:extLst>
                    <a:ext uri="{9D8B030D-6E8A-4147-A177-3AD203B41FA5}">
                      <a16:colId xmlns:a16="http://schemas.microsoft.com/office/drawing/2014/main" val="3887681469"/>
                    </a:ext>
                  </a:extLst>
                </a:gridCol>
                <a:gridCol w="1502530">
                  <a:extLst>
                    <a:ext uri="{9D8B030D-6E8A-4147-A177-3AD203B41FA5}">
                      <a16:colId xmlns:a16="http://schemas.microsoft.com/office/drawing/2014/main" val="185164509"/>
                    </a:ext>
                  </a:extLst>
                </a:gridCol>
                <a:gridCol w="1502530">
                  <a:extLst>
                    <a:ext uri="{9D8B030D-6E8A-4147-A177-3AD203B41FA5}">
                      <a16:colId xmlns:a16="http://schemas.microsoft.com/office/drawing/2014/main" val="4243765555"/>
                    </a:ext>
                  </a:extLst>
                </a:gridCol>
              </a:tblGrid>
              <a:tr h="562750">
                <a:tc>
                  <a:txBody>
                    <a:bodyPr/>
                    <a:lstStyle/>
                    <a:p>
                      <a:pPr algn="ctr"/>
                      <a:r>
                        <a:rPr sz="1200" b="1" u="sng" dirty="0">
                          <a:solidFill>
                            <a:schemeClr val="tx1"/>
                          </a:solidFill>
                        </a:rPr>
                        <a:t>Patamar (€)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u="sng" dirty="0" err="1">
                          <a:solidFill>
                            <a:schemeClr val="tx1"/>
                          </a:solidFill>
                        </a:rPr>
                        <a:t>Exemplo</a:t>
                      </a:r>
                      <a:r>
                        <a:rPr sz="12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b="1" u="sng" dirty="0" err="1">
                          <a:solidFill>
                            <a:schemeClr val="tx1"/>
                          </a:solidFill>
                        </a:rPr>
                        <a:t>Orçamento</a:t>
                      </a:r>
                      <a:r>
                        <a:rPr sz="1200" b="1" u="sng" dirty="0">
                          <a:solidFill>
                            <a:schemeClr val="tx1"/>
                          </a:solidFill>
                        </a:rPr>
                        <a:t> (€)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u="sng" dirty="0" err="1">
                          <a:solidFill>
                            <a:schemeClr val="tx1"/>
                          </a:solidFill>
                        </a:rPr>
                        <a:t>Máx</a:t>
                      </a:r>
                      <a:r>
                        <a:rPr sz="1200" b="1" u="sng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sz="1200" b="1" u="sng" dirty="0" err="1">
                          <a:solidFill>
                            <a:schemeClr val="tx1"/>
                          </a:solidFill>
                        </a:rPr>
                        <a:t>Bianual</a:t>
                      </a:r>
                      <a:r>
                        <a:rPr sz="1200" b="1" u="sng" dirty="0">
                          <a:solidFill>
                            <a:schemeClr val="tx1"/>
                          </a:solidFill>
                        </a:rPr>
                        <a:t> (€)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u="sng" dirty="0">
                          <a:solidFill>
                            <a:schemeClr val="tx1"/>
                          </a:solidFill>
                        </a:rPr>
                        <a:t>75% do </a:t>
                      </a:r>
                      <a:r>
                        <a:rPr sz="1200" b="1" u="sng" dirty="0" err="1">
                          <a:solidFill>
                            <a:schemeClr val="tx1"/>
                          </a:solidFill>
                        </a:rPr>
                        <a:t>Orçamento</a:t>
                      </a:r>
                      <a:r>
                        <a:rPr sz="1200" b="1" u="sng" dirty="0">
                          <a:solidFill>
                            <a:schemeClr val="tx1"/>
                          </a:solidFill>
                        </a:rPr>
                        <a:t> (€)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 u="sng" dirty="0" err="1">
                          <a:solidFill>
                            <a:schemeClr val="tx1"/>
                          </a:solidFill>
                        </a:rPr>
                        <a:t>Apoio</a:t>
                      </a:r>
                      <a:r>
                        <a:rPr sz="12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1200" b="1" u="sng" dirty="0" err="1">
                          <a:solidFill>
                            <a:schemeClr val="tx1"/>
                          </a:solidFill>
                        </a:rPr>
                        <a:t>Máx</a:t>
                      </a:r>
                      <a:r>
                        <a:rPr lang="pt-PT" sz="1200" b="1" u="sng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pt-PT" sz="1200" b="1" u="sng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sz="1200" b="1" u="sng">
                          <a:solidFill>
                            <a:schemeClr val="tx1"/>
                          </a:solidFill>
                        </a:rPr>
                        <a:t>inal</a:t>
                      </a:r>
                      <a:r>
                        <a:rPr sz="1200" b="1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b="1" u="sng" dirty="0" err="1">
                          <a:solidFill>
                            <a:schemeClr val="tx1"/>
                          </a:solidFill>
                        </a:rPr>
                        <a:t>Bianual</a:t>
                      </a:r>
                      <a:r>
                        <a:rPr sz="1200" b="1" u="sng" dirty="0">
                          <a:solidFill>
                            <a:schemeClr val="tx1"/>
                          </a:solidFill>
                        </a:rPr>
                        <a:t> (€)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21636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2.500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7.500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5.000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5.625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5.000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97023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5.000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15.000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10.000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11.250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10.000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864821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10.000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30.000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20.000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22.500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20.000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60626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15.000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45.000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30.000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33.750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30.000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0396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25.000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75.000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50.000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56.250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50.000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950071"/>
                  </a:ext>
                </a:extLst>
              </a:tr>
              <a:tr h="562754"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50.000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150.000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100.000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</a:rPr>
                        <a:t>112.500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dirty="0">
                          <a:solidFill>
                            <a:schemeClr val="tx1"/>
                          </a:solidFill>
                        </a:rPr>
                        <a:t>100.000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21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0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6196AE-6FBF-1996-D640-8AF4AFC5B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_temp.png">
            <a:extLst>
              <a:ext uri="{FF2B5EF4-FFF2-40B4-BE49-F238E27FC236}">
                <a16:creationId xmlns:a16="http://schemas.microsoft.com/office/drawing/2014/main" id="{DAAE20C0-3786-A6C1-5FFD-CE9C53364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BCC960F-BCFC-B481-296A-1F108DFFBC47}"/>
              </a:ext>
            </a:extLst>
          </p:cNvPr>
          <p:cNvSpPr txBox="1"/>
          <p:nvPr/>
        </p:nvSpPr>
        <p:spPr>
          <a:xfrm>
            <a:off x="943095" y="401006"/>
            <a:ext cx="69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/>
              <a:t>Tem de selecionar os</a:t>
            </a:r>
          </a:p>
          <a:p>
            <a:pPr algn="ctr"/>
            <a:r>
              <a:rPr lang="pt-PT" sz="1600" b="1"/>
              <a:t>Domínios artísticos de atividade</a:t>
            </a:r>
            <a:endParaRPr lang="pt-PT" sz="1600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B75F2B-FF97-9604-F5B5-3201E101B05D}"/>
              </a:ext>
            </a:extLst>
          </p:cNvPr>
          <p:cNvSpPr txBox="1"/>
          <p:nvPr/>
        </p:nvSpPr>
        <p:spPr>
          <a:xfrm>
            <a:off x="572323" y="1244874"/>
            <a:ext cx="1789330" cy="3908762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pt-PT" sz="1400" b="1" dirty="0"/>
              <a:t>Criação;</a:t>
            </a:r>
            <a:endParaRPr lang="pt-PT" sz="1400" dirty="0"/>
          </a:p>
          <a:p>
            <a:pPr marL="0" lvl="1" algn="ctr">
              <a:buNone/>
            </a:pPr>
            <a:r>
              <a:rPr lang="pt-PT" sz="1400" dirty="0"/>
              <a:t>que consiste no processo de elaboração criativa, em diferentes fases, que origina o objeto artístico, material ou imaterial, e que pode integrar:</a:t>
            </a:r>
          </a:p>
          <a:p>
            <a:pPr marL="0" lvl="1" algn="ctr">
              <a:buNone/>
            </a:pPr>
            <a:endParaRPr lang="pt-PT" sz="1400" dirty="0"/>
          </a:p>
          <a:p>
            <a:pPr marL="0" lvl="1" algn="ctr" defTabSz="179388">
              <a:buNone/>
            </a:pPr>
            <a:r>
              <a:rPr lang="pt-PT" sz="1200" b="1" dirty="0"/>
              <a:t>i) </a:t>
            </a:r>
            <a:r>
              <a:rPr lang="pt-PT" sz="1200" dirty="0"/>
              <a:t>Conceção, execução e apresentação de obras;</a:t>
            </a:r>
          </a:p>
          <a:p>
            <a:pPr marL="0" lvl="1" algn="ctr" defTabSz="179388">
              <a:buNone/>
            </a:pPr>
            <a:r>
              <a:rPr lang="pt-PT" sz="1200" b="1" dirty="0" err="1"/>
              <a:t>ii</a:t>
            </a:r>
            <a:r>
              <a:rPr lang="pt-PT" sz="1200" b="1" dirty="0"/>
              <a:t>) </a:t>
            </a:r>
            <a:r>
              <a:rPr lang="pt-PT" sz="1200" dirty="0"/>
              <a:t>Residências artísticas;</a:t>
            </a:r>
          </a:p>
          <a:p>
            <a:pPr marL="0" lvl="1" algn="ctr" defTabSz="179388">
              <a:buNone/>
            </a:pPr>
            <a:r>
              <a:rPr lang="pt-PT" sz="1200" b="1" dirty="0" err="1"/>
              <a:t>iii</a:t>
            </a:r>
            <a:r>
              <a:rPr lang="pt-PT" sz="1200" b="1" dirty="0"/>
              <a:t>) </a:t>
            </a:r>
            <a:r>
              <a:rPr lang="pt-PT" sz="1200" dirty="0"/>
              <a:t>Interpretação de repertório,</a:t>
            </a:r>
            <a:br>
              <a:rPr lang="pt-PT" sz="1200" dirty="0"/>
            </a:br>
            <a:r>
              <a:rPr lang="pt-PT" sz="1200" dirty="0"/>
              <a:t> nomeadamente na área da música;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0BA5B5-211C-895D-7DF8-8F4A0BAC7012}"/>
              </a:ext>
            </a:extLst>
          </p:cNvPr>
          <p:cNvSpPr txBox="1"/>
          <p:nvPr/>
        </p:nvSpPr>
        <p:spPr>
          <a:xfrm>
            <a:off x="2669744" y="1238646"/>
            <a:ext cx="1734979" cy="3200876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pt-PT" sz="1400" b="1" dirty="0"/>
              <a:t>Programação;</a:t>
            </a:r>
          </a:p>
          <a:p>
            <a:pPr marL="0" lvl="1" algn="ctr">
              <a:buNone/>
            </a:pPr>
            <a:r>
              <a:rPr lang="pt-PT" sz="1400" dirty="0"/>
              <a:t>que consiste na gestão da oferta cultural em determinados espaço e tempo, de forma regular ou pontual, como ciclos, mostras, festivais, e que pode integrar:</a:t>
            </a:r>
          </a:p>
          <a:p>
            <a:pPr marL="0" lvl="1" algn="ctr">
              <a:buNone/>
            </a:pPr>
            <a:r>
              <a:rPr lang="pt-PT" sz="1200" b="1" dirty="0"/>
              <a:t>i) </a:t>
            </a:r>
            <a:r>
              <a:rPr lang="pt-PT" sz="1200" dirty="0"/>
              <a:t>Acolhimento e coproduções;</a:t>
            </a:r>
          </a:p>
          <a:p>
            <a:pPr marL="0" lvl="1" algn="ctr">
              <a:buNone/>
            </a:pPr>
            <a:r>
              <a:rPr lang="pt-PT" sz="1200" b="1" dirty="0" err="1"/>
              <a:t>ii</a:t>
            </a:r>
            <a:r>
              <a:rPr lang="pt-PT" sz="1200" b="1" dirty="0"/>
              <a:t>) </a:t>
            </a:r>
            <a:r>
              <a:rPr lang="pt-PT" sz="1200" dirty="0"/>
              <a:t>Residências artísticas;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6C1665D-5373-4D5C-E059-3F32AAF272D1}"/>
              </a:ext>
            </a:extLst>
          </p:cNvPr>
          <p:cNvSpPr txBox="1"/>
          <p:nvPr/>
        </p:nvSpPr>
        <p:spPr>
          <a:xfrm>
            <a:off x="4712815" y="1232832"/>
            <a:ext cx="1840234" cy="289310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pt-PT" sz="1400" b="1" dirty="0"/>
              <a:t>Circulação;</a:t>
            </a:r>
          </a:p>
          <a:p>
            <a:pPr marL="0" lvl="1" algn="ctr">
              <a:buNone/>
            </a:pPr>
            <a:r>
              <a:rPr lang="pt-PT" sz="1200" b="1" dirty="0"/>
              <a:t>i) </a:t>
            </a:r>
            <a:r>
              <a:rPr lang="pt-PT" sz="1200" dirty="0"/>
              <a:t>Regional, que consiste na itinerância de obras ou projetos pelo território regional, incluindo as ações que contribuam para esse fim;</a:t>
            </a:r>
          </a:p>
          <a:p>
            <a:pPr marL="0" lvl="1" algn="ctr">
              <a:buNone/>
            </a:pPr>
            <a:r>
              <a:rPr lang="pt-PT" sz="1200" b="1" dirty="0" err="1"/>
              <a:t>ii</a:t>
            </a:r>
            <a:r>
              <a:rPr lang="pt-PT" sz="1200" b="1" dirty="0"/>
              <a:t>) </a:t>
            </a:r>
            <a:r>
              <a:rPr lang="pt-PT" sz="1200" dirty="0"/>
              <a:t>Nacional, que consiste na itinerância de obras ou projetos pelo território nacional, incluindo as ações que</a:t>
            </a:r>
            <a:br>
              <a:rPr lang="pt-PT" sz="1200" dirty="0"/>
            </a:br>
            <a:r>
              <a:rPr lang="pt-PT" sz="1200" dirty="0"/>
              <a:t> contribuam para esse fim;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0161D04-D382-344B-7E31-80D94BBC0926}"/>
              </a:ext>
            </a:extLst>
          </p:cNvPr>
          <p:cNvSpPr txBox="1"/>
          <p:nvPr/>
        </p:nvSpPr>
        <p:spPr>
          <a:xfrm>
            <a:off x="6741476" y="1232832"/>
            <a:ext cx="2027554" cy="3693319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lvl="2" indent="0" algn="ctr">
              <a:buNone/>
            </a:pPr>
            <a:r>
              <a:rPr lang="pt-PT" sz="1400" b="1" dirty="0"/>
              <a:t>Internacionalização;</a:t>
            </a:r>
          </a:p>
          <a:p>
            <a:pPr marL="0" lvl="2" indent="0" algn="ctr">
              <a:buNone/>
            </a:pPr>
            <a:r>
              <a:rPr lang="pt-PT" sz="1400" dirty="0"/>
              <a:t>que consiste na itinerância de obras ou projetos pelo espaço internacional, incluindo as ações que contribuam para esse fim, que podem integrar:</a:t>
            </a:r>
          </a:p>
          <a:p>
            <a:pPr marL="0" lvl="2" indent="0" algn="ctr">
              <a:buNone/>
            </a:pPr>
            <a:endParaRPr lang="pt-PT" sz="1200" dirty="0"/>
          </a:p>
          <a:p>
            <a:pPr marL="0" lvl="2" algn="ctr" defTabSz="179388"/>
            <a:r>
              <a:rPr lang="pt-PT" sz="1200" b="1" dirty="0"/>
              <a:t>i) </a:t>
            </a:r>
            <a:r>
              <a:rPr lang="pt-PT" sz="1200" dirty="0"/>
              <a:t>Desenvolvimento e circulação internacional de obras e projetos;</a:t>
            </a:r>
          </a:p>
          <a:p>
            <a:pPr algn="ctr" defTabSz="179388"/>
            <a:r>
              <a:rPr lang="pt-PT" sz="1200" b="1" dirty="0" err="1"/>
              <a:t>ii</a:t>
            </a:r>
            <a:r>
              <a:rPr lang="pt-PT" sz="1200" b="1" dirty="0"/>
              <a:t>) </a:t>
            </a:r>
            <a:r>
              <a:rPr lang="pt-PT" sz="1200" dirty="0"/>
              <a:t>Fomento da integração em redes internacionais;</a:t>
            </a:r>
          </a:p>
          <a:p>
            <a:pPr algn="ctr" defTabSz="179388"/>
            <a:r>
              <a:rPr lang="pt-PT" sz="1200" b="1" dirty="0" err="1"/>
              <a:t>iii</a:t>
            </a:r>
            <a:r>
              <a:rPr lang="pt-PT" sz="1200" b="1" dirty="0"/>
              <a:t>) </a:t>
            </a:r>
            <a:r>
              <a:rPr lang="pt-PT" sz="1200" dirty="0"/>
              <a:t>Tradução e edição de obras nacionais para</a:t>
            </a:r>
            <a:br>
              <a:rPr lang="pt-PT" sz="1200" dirty="0"/>
            </a:br>
            <a:r>
              <a:rPr lang="pt-PT" sz="1200" dirty="0"/>
              <a:t> línguas estrangeiras.</a:t>
            </a:r>
          </a:p>
        </p:txBody>
      </p:sp>
    </p:spTree>
    <p:extLst>
      <p:ext uri="{BB962C8B-B14F-4D97-AF65-F5344CB8AC3E}">
        <p14:creationId xmlns:p14="http://schemas.microsoft.com/office/powerpoint/2010/main" val="285757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47E9DC-AF76-ABB5-E19F-876EE7307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695B6-5036-623B-A5B4-4967EA136B7C}"/>
              </a:ext>
            </a:extLst>
          </p:cNvPr>
          <p:cNvSpPr txBox="1"/>
          <p:nvPr/>
        </p:nvSpPr>
        <p:spPr>
          <a:xfrm>
            <a:off x="272143" y="308949"/>
            <a:ext cx="4502460" cy="62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2000" b="1" u="sng" dirty="0">
              <a:solidFill>
                <a:schemeClr val="tx2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" name="Picture 2" descr="logo_temp.png">
            <a:extLst>
              <a:ext uri="{FF2B5EF4-FFF2-40B4-BE49-F238E27FC236}">
                <a16:creationId xmlns:a16="http://schemas.microsoft.com/office/drawing/2014/main" id="{E3103561-B76B-8725-421D-A32FCA466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00B00F7-E201-86CB-0D2B-92F1AA3F3A21}"/>
              </a:ext>
            </a:extLst>
          </p:cNvPr>
          <p:cNvSpPr txBox="1"/>
          <p:nvPr/>
        </p:nvSpPr>
        <p:spPr>
          <a:xfrm>
            <a:off x="523994" y="472099"/>
            <a:ext cx="6511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latin typeface="Century Gothic" panose="020B0502020202020204" pitchFamily="34" charset="0"/>
              </a:rPr>
              <a:t>Se a sua escolha recair nas seguintes áreas artísticas: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F37F2C-FB3A-D7EB-7E62-49055EBE49C0}"/>
              </a:ext>
            </a:extLst>
          </p:cNvPr>
          <p:cNvSpPr txBox="1"/>
          <p:nvPr/>
        </p:nvSpPr>
        <p:spPr>
          <a:xfrm>
            <a:off x="949445" y="902510"/>
            <a:ext cx="755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latin typeface="Century Gothic" panose="020B0502020202020204" pitchFamily="34" charset="0"/>
              </a:rPr>
              <a:t>b) </a:t>
            </a:r>
            <a:r>
              <a:rPr lang="pt-PT" sz="1600" dirty="0">
                <a:latin typeface="Century Gothic" panose="020B0502020202020204" pitchFamily="34" charset="0"/>
              </a:rPr>
              <a:t>Aquisição, remodelação, beneficiação, ampliação ou construção de infraestruturas destinadas a atividades culturais;</a:t>
            </a:r>
          </a:p>
          <a:p>
            <a:pPr algn="just"/>
            <a:r>
              <a:rPr lang="pt-PT" sz="1600" b="1" dirty="0">
                <a:latin typeface="Century Gothic" panose="020B0502020202020204" pitchFamily="34" charset="0"/>
              </a:rPr>
              <a:t>c) </a:t>
            </a:r>
            <a:r>
              <a:rPr lang="pt-PT" sz="1600" dirty="0">
                <a:latin typeface="Century Gothic" panose="020B0502020202020204" pitchFamily="34" charset="0"/>
              </a:rPr>
              <a:t>Aquisição de instrumentos musicais e respetivo material consumível, conservação, manutenção e reparação de instrumentos musicais, aquisição de fardamento, aquisição e recuperação de trajes e de repertório por coletividades, destinados à realização de projetos culturais.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9A0D81D-A2B7-7445-81B8-5468D2BB24D9}"/>
              </a:ext>
            </a:extLst>
          </p:cNvPr>
          <p:cNvSpPr/>
          <p:nvPr/>
        </p:nvSpPr>
        <p:spPr>
          <a:xfrm>
            <a:off x="1047509" y="3981092"/>
            <a:ext cx="3743205" cy="5680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Categoria do apoio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FF92887-6FCB-3718-BF09-C8BD8DF0F8DF}"/>
              </a:ext>
            </a:extLst>
          </p:cNvPr>
          <p:cNvSpPr/>
          <p:nvPr/>
        </p:nvSpPr>
        <p:spPr>
          <a:xfrm>
            <a:off x="1047510" y="4940868"/>
            <a:ext cx="3743205" cy="5680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Patamar financeiro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E2C6158-FFD3-07F5-A260-CF79831CA1FC}"/>
              </a:ext>
            </a:extLst>
          </p:cNvPr>
          <p:cNvSpPr/>
          <p:nvPr/>
        </p:nvSpPr>
        <p:spPr>
          <a:xfrm>
            <a:off x="1047510" y="3022495"/>
            <a:ext cx="3743205" cy="5680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Área artística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D745799-418C-420A-DE8A-C0739C210476}"/>
              </a:ext>
            </a:extLst>
          </p:cNvPr>
          <p:cNvSpPr/>
          <p:nvPr/>
        </p:nvSpPr>
        <p:spPr>
          <a:xfrm>
            <a:off x="1047508" y="5899465"/>
            <a:ext cx="3743205" cy="5680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Domínios artísticos de atividade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0C4F54C-E185-8019-2069-63F6E5E1E21F}"/>
              </a:ext>
            </a:extLst>
          </p:cNvPr>
          <p:cNvSpPr txBox="1"/>
          <p:nvPr/>
        </p:nvSpPr>
        <p:spPr>
          <a:xfrm>
            <a:off x="949445" y="2719487"/>
            <a:ext cx="158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entury Gothic" panose="020B0502020202020204" pitchFamily="34" charset="0"/>
              </a:rPr>
              <a:t>Não requer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14C89E-8144-5A28-7C16-44DE5FB20DBE}"/>
              </a:ext>
            </a:extLst>
          </p:cNvPr>
          <p:cNvSpPr txBox="1"/>
          <p:nvPr/>
        </p:nvSpPr>
        <p:spPr>
          <a:xfrm>
            <a:off x="955795" y="3684329"/>
            <a:ext cx="391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entury Gothic" panose="020B0502020202020204" pitchFamily="34" charset="0"/>
              </a:rPr>
              <a:t>Não há necessidade de escolher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398281-B028-9558-BFC7-1EC55FBFC635}"/>
              </a:ext>
            </a:extLst>
          </p:cNvPr>
          <p:cNvSpPr txBox="1"/>
          <p:nvPr/>
        </p:nvSpPr>
        <p:spPr>
          <a:xfrm>
            <a:off x="949445" y="4648797"/>
            <a:ext cx="391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entury Gothic" panose="020B0502020202020204" pitchFamily="34" charset="0"/>
              </a:rPr>
              <a:t>Não exige seleção de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AAF7BC2-4BDD-452C-A5C4-77F0D2DB1136}"/>
              </a:ext>
            </a:extLst>
          </p:cNvPr>
          <p:cNvSpPr txBox="1"/>
          <p:nvPr/>
        </p:nvSpPr>
        <p:spPr>
          <a:xfrm>
            <a:off x="962145" y="5597789"/>
            <a:ext cx="391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entury Gothic" panose="020B0502020202020204" pitchFamily="34" charset="0"/>
              </a:rPr>
              <a:t>Não exige a indicação de</a:t>
            </a:r>
          </a:p>
        </p:txBody>
      </p:sp>
    </p:spTree>
    <p:extLst>
      <p:ext uri="{BB962C8B-B14F-4D97-AF65-F5344CB8AC3E}">
        <p14:creationId xmlns:p14="http://schemas.microsoft.com/office/powerpoint/2010/main" val="121059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38149-60DF-3CFE-D49B-EA81B0B8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1562A-3D19-028A-4109-17F391F5E2B3}"/>
              </a:ext>
            </a:extLst>
          </p:cNvPr>
          <p:cNvSpPr txBox="1"/>
          <p:nvPr/>
        </p:nvSpPr>
        <p:spPr>
          <a:xfrm>
            <a:off x="272143" y="308949"/>
            <a:ext cx="4502460" cy="62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2000" b="1" u="sng" dirty="0">
              <a:solidFill>
                <a:schemeClr val="tx2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7" name="Picture 2" descr="logo_temp.png">
            <a:extLst>
              <a:ext uri="{FF2B5EF4-FFF2-40B4-BE49-F238E27FC236}">
                <a16:creationId xmlns:a16="http://schemas.microsoft.com/office/drawing/2014/main" id="{C336631B-C7DB-7DEC-6065-318B0176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65025C-FBFE-89F7-2B22-E87AAE56573C}"/>
              </a:ext>
            </a:extLst>
          </p:cNvPr>
          <p:cNvSpPr txBox="1"/>
          <p:nvPr/>
        </p:nvSpPr>
        <p:spPr>
          <a:xfrm>
            <a:off x="523994" y="472099"/>
            <a:ext cx="6511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latin typeface="Century Gothic" panose="020B0502020202020204" pitchFamily="34" charset="0"/>
              </a:rPr>
              <a:t>Se o seu projeto for enquadrado na área artística: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004E4A-E7AA-4B51-18C4-2C00AD141BFC}"/>
              </a:ext>
            </a:extLst>
          </p:cNvPr>
          <p:cNvSpPr txBox="1"/>
          <p:nvPr/>
        </p:nvSpPr>
        <p:spPr>
          <a:xfrm>
            <a:off x="949445" y="811263"/>
            <a:ext cx="755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latin typeface="Century Gothic" panose="020B0502020202020204" pitchFamily="34" charset="0"/>
              </a:rPr>
              <a:t>d) </a:t>
            </a:r>
            <a:r>
              <a:rPr lang="pt-PT" sz="1600" dirty="0">
                <a:latin typeface="Century Gothic" panose="020B0502020202020204" pitchFamily="34" charset="0"/>
              </a:rPr>
              <a:t>Custos de Edição de Obras Culturais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FEC6DA8-6A4B-E484-3950-A9495EF56377}"/>
              </a:ext>
            </a:extLst>
          </p:cNvPr>
          <p:cNvSpPr/>
          <p:nvPr/>
        </p:nvSpPr>
        <p:spPr>
          <a:xfrm>
            <a:off x="1047509" y="2830805"/>
            <a:ext cx="3743205" cy="5680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Categoria do apoio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015782-4985-726F-3394-BB057D5254DA}"/>
              </a:ext>
            </a:extLst>
          </p:cNvPr>
          <p:cNvSpPr/>
          <p:nvPr/>
        </p:nvSpPr>
        <p:spPr>
          <a:xfrm>
            <a:off x="1047510" y="3790581"/>
            <a:ext cx="3743205" cy="5680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Patamar financeiro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08DEB39-F645-5BF1-B100-216B0BC1DC8A}"/>
              </a:ext>
            </a:extLst>
          </p:cNvPr>
          <p:cNvSpPr/>
          <p:nvPr/>
        </p:nvSpPr>
        <p:spPr>
          <a:xfrm>
            <a:off x="1047510" y="1872208"/>
            <a:ext cx="3743205" cy="5680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Área artística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364278C-D3E9-1E3C-77B2-BF4E1C20487E}"/>
              </a:ext>
            </a:extLst>
          </p:cNvPr>
          <p:cNvSpPr/>
          <p:nvPr/>
        </p:nvSpPr>
        <p:spPr>
          <a:xfrm>
            <a:off x="1047508" y="4749178"/>
            <a:ext cx="3743205" cy="5680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Domínios artísticos de atividade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9A28379-F634-28FD-DFD7-829EE047E44F}"/>
              </a:ext>
            </a:extLst>
          </p:cNvPr>
          <p:cNvSpPr txBox="1"/>
          <p:nvPr/>
        </p:nvSpPr>
        <p:spPr>
          <a:xfrm>
            <a:off x="949445" y="1569200"/>
            <a:ext cx="158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entury Gothic" panose="020B0502020202020204" pitchFamily="34" charset="0"/>
              </a:rPr>
              <a:t>Não requer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0DAE23F-4C48-CB50-0AC7-B1492B9E855D}"/>
              </a:ext>
            </a:extLst>
          </p:cNvPr>
          <p:cNvSpPr txBox="1"/>
          <p:nvPr/>
        </p:nvSpPr>
        <p:spPr>
          <a:xfrm>
            <a:off x="955795" y="2534042"/>
            <a:ext cx="391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entury Gothic" panose="020B0502020202020204" pitchFamily="34" charset="0"/>
              </a:rPr>
              <a:t>Não há necessidade de escolher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BC59848-38B5-33C3-98AF-BF9986A9C2E1}"/>
              </a:ext>
            </a:extLst>
          </p:cNvPr>
          <p:cNvSpPr txBox="1"/>
          <p:nvPr/>
        </p:nvSpPr>
        <p:spPr>
          <a:xfrm>
            <a:off x="949445" y="3498510"/>
            <a:ext cx="391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entury Gothic" panose="020B0502020202020204" pitchFamily="34" charset="0"/>
              </a:rPr>
              <a:t>Não exige seleção de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4C5B3DC-ACED-A7A7-DDCE-04087A38E379}"/>
              </a:ext>
            </a:extLst>
          </p:cNvPr>
          <p:cNvSpPr txBox="1"/>
          <p:nvPr/>
        </p:nvSpPr>
        <p:spPr>
          <a:xfrm>
            <a:off x="962145" y="4447502"/>
            <a:ext cx="391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entury Gothic" panose="020B0502020202020204" pitchFamily="34" charset="0"/>
              </a:rPr>
              <a:t>Exige a indicação de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AA28B67-22F3-ACF9-0961-8D8F3D18C613}"/>
              </a:ext>
            </a:extLst>
          </p:cNvPr>
          <p:cNvSpPr/>
          <p:nvPr/>
        </p:nvSpPr>
        <p:spPr>
          <a:xfrm>
            <a:off x="1047510" y="5701770"/>
            <a:ext cx="3743205" cy="5680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/>
              <a:t>CAE e uma cópia do livro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7F6F94B-82E8-BCAE-EDBD-0DD6E8D02F8B}"/>
              </a:ext>
            </a:extLst>
          </p:cNvPr>
          <p:cNvSpPr txBox="1"/>
          <p:nvPr/>
        </p:nvSpPr>
        <p:spPr>
          <a:xfrm>
            <a:off x="962147" y="5400094"/>
            <a:ext cx="391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entury Gothic" panose="020B0502020202020204" pitchFamily="34" charset="0"/>
              </a:rPr>
              <a:t>Deve incluir no processo de candidatura</a:t>
            </a:r>
          </a:p>
        </p:txBody>
      </p:sp>
    </p:spTree>
    <p:extLst>
      <p:ext uri="{BB962C8B-B14F-4D97-AF65-F5344CB8AC3E}">
        <p14:creationId xmlns:p14="http://schemas.microsoft.com/office/powerpoint/2010/main" val="72478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F00B3-31B1-8955-17BB-F3F70401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33630-D28E-507A-581F-F5FDA9DCB866}"/>
              </a:ext>
            </a:extLst>
          </p:cNvPr>
          <p:cNvSpPr txBox="1"/>
          <p:nvPr/>
        </p:nvSpPr>
        <p:spPr>
          <a:xfrm>
            <a:off x="272143" y="308949"/>
            <a:ext cx="4502460" cy="62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2000" b="1" u="sng" dirty="0">
              <a:solidFill>
                <a:schemeClr val="tx2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7" name="Picture 2" descr="logo_temp.png">
            <a:extLst>
              <a:ext uri="{FF2B5EF4-FFF2-40B4-BE49-F238E27FC236}">
                <a16:creationId xmlns:a16="http://schemas.microsoft.com/office/drawing/2014/main" id="{387A800F-136D-E471-8EB1-AFF5ABBA6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B6E3EC-BA5E-4C7C-BB16-1EB3AE4FF2AD}"/>
              </a:ext>
            </a:extLst>
          </p:cNvPr>
          <p:cNvSpPr txBox="1"/>
          <p:nvPr/>
        </p:nvSpPr>
        <p:spPr>
          <a:xfrm>
            <a:off x="523994" y="472099"/>
            <a:ext cx="6850200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Century Gothic" panose="020B0502020202020204" pitchFamily="34" charset="0"/>
              </a:rPr>
              <a:t>A sua candidatura terá que ser submetida igualmente </a:t>
            </a:r>
            <a:r>
              <a:rPr lang="pt-PT" sz="1600" b="1" dirty="0">
                <a:latin typeface="Century Gothic" panose="020B0502020202020204" pitchFamily="34" charset="0"/>
              </a:rPr>
              <a:t>com os documentos genéricos obrigatórios comuns a todas áreas artísticas. </a:t>
            </a:r>
            <a:br>
              <a:rPr lang="pt-PT" sz="1600" dirty="0">
                <a:latin typeface="Century Gothic" panose="020B0502020202020204" pitchFamily="34" charset="0"/>
              </a:rPr>
            </a:br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r>
              <a:rPr lang="pt-PT" sz="1600" dirty="0">
                <a:latin typeface="Century Gothic" panose="020B0502020202020204" pitchFamily="34" charset="0"/>
              </a:rPr>
              <a:t>a) Texto descritivo da atividade proposta; </a:t>
            </a:r>
            <a:br>
              <a:rPr lang="pt-PT" sz="1600" dirty="0">
                <a:latin typeface="Century Gothic" panose="020B0502020202020204" pitchFamily="34" charset="0"/>
              </a:rPr>
            </a:br>
            <a:r>
              <a:rPr lang="pt-PT" sz="1600" dirty="0">
                <a:latin typeface="Century Gothic" panose="020B0502020202020204" pitchFamily="34" charset="0"/>
              </a:rPr>
              <a:t>b) Justificação do interesse cultural da atividade; </a:t>
            </a:r>
            <a:br>
              <a:rPr lang="pt-PT" sz="1600" dirty="0">
                <a:latin typeface="Century Gothic" panose="020B0502020202020204" pitchFamily="34" charset="0"/>
              </a:rPr>
            </a:br>
            <a:r>
              <a:rPr lang="pt-PT" sz="1600" dirty="0">
                <a:latin typeface="Century Gothic" panose="020B0502020202020204" pitchFamily="34" charset="0"/>
              </a:rPr>
              <a:t>c) Orçamento discriminado; </a:t>
            </a:r>
            <a:br>
              <a:rPr lang="pt-PT" sz="1600" dirty="0">
                <a:latin typeface="Century Gothic" panose="020B0502020202020204" pitchFamily="34" charset="0"/>
              </a:rPr>
            </a:br>
            <a:r>
              <a:rPr lang="pt-PT" sz="1600" dirty="0">
                <a:latin typeface="Century Gothic" panose="020B0502020202020204" pitchFamily="34" charset="0"/>
              </a:rPr>
              <a:t>d) </a:t>
            </a:r>
            <a:r>
              <a:rPr lang="pt-PT" sz="1600" i="1" dirty="0">
                <a:latin typeface="Century Gothic" panose="020B0502020202020204" pitchFamily="34" charset="0"/>
              </a:rPr>
              <a:t>Curriculum</a:t>
            </a:r>
            <a:r>
              <a:rPr lang="pt-PT" sz="1600" dirty="0">
                <a:latin typeface="Century Gothic" panose="020B0502020202020204" pitchFamily="34" charset="0"/>
              </a:rPr>
              <a:t> da pessoa singular ou coletiva que se candidate; </a:t>
            </a:r>
            <a:br>
              <a:rPr lang="pt-PT" sz="1600" dirty="0">
                <a:latin typeface="Century Gothic" panose="020B0502020202020204" pitchFamily="34" charset="0"/>
              </a:rPr>
            </a:br>
            <a:r>
              <a:rPr lang="pt-PT" sz="1600" dirty="0">
                <a:latin typeface="Century Gothic" panose="020B0502020202020204" pitchFamily="34" charset="0"/>
              </a:rPr>
              <a:t>e) Relatório das atividades desenvolvidas no ano anterior, caso tenham sido objeto de apoio por parte da direção regional com competência em matéria de cultura, nesse período; </a:t>
            </a:r>
            <a:br>
              <a:rPr lang="pt-PT" sz="1600" dirty="0">
                <a:latin typeface="Century Gothic" panose="020B0502020202020204" pitchFamily="34" charset="0"/>
              </a:rPr>
            </a:br>
            <a:r>
              <a:rPr lang="pt-PT" sz="1600" dirty="0">
                <a:latin typeface="Century Gothic" panose="020B0502020202020204" pitchFamily="34" charset="0"/>
              </a:rPr>
              <a:t>f) Cópia do balanço e demonstração de resultados do ano anterior ou documento probatório equivalente, aprovado em assembleia geral ou similar; </a:t>
            </a:r>
            <a:br>
              <a:rPr lang="pt-PT" sz="1600" dirty="0">
                <a:latin typeface="Century Gothic" panose="020B0502020202020204" pitchFamily="34" charset="0"/>
              </a:rPr>
            </a:br>
            <a:r>
              <a:rPr lang="pt-PT" sz="1600" dirty="0">
                <a:latin typeface="Century Gothic" panose="020B0502020202020204" pitchFamily="34" charset="0"/>
              </a:rPr>
              <a:t>g) Documento bancário com o IBAN do candidato; </a:t>
            </a:r>
            <a:br>
              <a:rPr lang="pt-PT" sz="1600" dirty="0">
                <a:latin typeface="Century Gothic" panose="020B0502020202020204" pitchFamily="34" charset="0"/>
              </a:rPr>
            </a:br>
            <a:r>
              <a:rPr lang="pt-PT" sz="1600" dirty="0">
                <a:latin typeface="Century Gothic" panose="020B0502020202020204" pitchFamily="34" charset="0"/>
              </a:rPr>
              <a:t>h) Cópia do cartão de contribuinte, caso seja entidade, e Cartão de cidadão  do responsável pelo projeto; </a:t>
            </a:r>
            <a:br>
              <a:rPr lang="pt-PT" sz="1600" dirty="0">
                <a:latin typeface="Century Gothic" panose="020B0502020202020204" pitchFamily="34" charset="0"/>
              </a:rPr>
            </a:br>
            <a:r>
              <a:rPr lang="pt-PT" sz="1600" dirty="0">
                <a:latin typeface="Century Gothic" panose="020B0502020202020204" pitchFamily="34" charset="0"/>
              </a:rPr>
              <a:t>i) Cópia do cartão de cidadão do candidato, se for pessoa singular;</a:t>
            </a:r>
          </a:p>
          <a:p>
            <a:r>
              <a:rPr lang="pt-PT" sz="1600" dirty="0">
                <a:latin typeface="Century Gothic" panose="020B0502020202020204" pitchFamily="34" charset="0"/>
              </a:rPr>
              <a:t> j) Declaração comprovativa da situação contributiva regularizada perante a instituição de previdência ou segurança social; </a:t>
            </a:r>
            <a:br>
              <a:rPr lang="pt-PT" sz="1600" dirty="0">
                <a:latin typeface="Century Gothic" panose="020B0502020202020204" pitchFamily="34" charset="0"/>
              </a:rPr>
            </a:br>
            <a:r>
              <a:rPr lang="pt-PT" sz="1600" dirty="0">
                <a:latin typeface="Century Gothic" panose="020B0502020202020204" pitchFamily="34" charset="0"/>
              </a:rPr>
              <a:t>k) Declaração comprovativa da situação tributária regularizada perante a Autoridade Tributária e Aduaneira.</a:t>
            </a:r>
            <a:endParaRPr lang="pt-PT" sz="1600" b="1" kern="100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6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0C9B5-C169-8386-765E-E20E9EA4C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D4A90-5C9F-2D33-E385-4956E799F887}"/>
              </a:ext>
            </a:extLst>
          </p:cNvPr>
          <p:cNvSpPr txBox="1"/>
          <p:nvPr/>
        </p:nvSpPr>
        <p:spPr>
          <a:xfrm>
            <a:off x="272143" y="308949"/>
            <a:ext cx="4502460" cy="62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2000" b="1" u="sng" dirty="0">
              <a:solidFill>
                <a:schemeClr val="tx2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7" name="Imagem 6" descr="Uma imagem com texto, captura de ecrã, software, Página web&#10;&#10;Os conteúdos gerados por IA podem estar incorretos.">
            <a:extLst>
              <a:ext uri="{FF2B5EF4-FFF2-40B4-BE49-F238E27FC236}">
                <a16:creationId xmlns:a16="http://schemas.microsoft.com/office/drawing/2014/main" id="{A4364C00-22DF-8928-47A4-5E7D2A066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90048"/>
            <a:ext cx="9144000" cy="4267952"/>
          </a:xfrm>
          <a:prstGeom prst="rect">
            <a:avLst/>
          </a:prstGeom>
        </p:spPr>
      </p:pic>
      <p:pic>
        <p:nvPicPr>
          <p:cNvPr id="5" name="Picture 2" descr="logo_temp.png">
            <a:extLst>
              <a:ext uri="{FF2B5EF4-FFF2-40B4-BE49-F238E27FC236}">
                <a16:creationId xmlns:a16="http://schemas.microsoft.com/office/drawing/2014/main" id="{3F1C94B1-CF0B-6929-6407-A9A764E1A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1B8B469-A951-F985-72DA-5B3B34ECC474}"/>
              </a:ext>
            </a:extLst>
          </p:cNvPr>
          <p:cNvSpPr txBox="1"/>
          <p:nvPr/>
        </p:nvSpPr>
        <p:spPr>
          <a:xfrm>
            <a:off x="523993" y="1400108"/>
            <a:ext cx="615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latin typeface="Century Gothic" panose="020B0502020202020204" pitchFamily="34" charset="0"/>
              </a:rPr>
              <a:t>Pode seguir o estado do seu processo em “candidaturas”. Terá, igualmente, notificações dos diferentes estados do seu projeto por correio eletrónico.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9BE59C-DD5A-2906-4EFF-6363976FFEE2}"/>
              </a:ext>
            </a:extLst>
          </p:cNvPr>
          <p:cNvSpPr txBox="1"/>
          <p:nvPr/>
        </p:nvSpPr>
        <p:spPr>
          <a:xfrm>
            <a:off x="523993" y="366990"/>
            <a:ext cx="6053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800" dirty="0">
                <a:latin typeface="Century Gothic" panose="020B0502020202020204" pitchFamily="34" charset="0"/>
              </a:rPr>
              <a:t>Depois de preencher todos os campos obrigatórios pode </a:t>
            </a:r>
            <a:r>
              <a:rPr lang="pt-PT" sz="1800" b="1" dirty="0">
                <a:latin typeface="Century Gothic" panose="020B0502020202020204" pitchFamily="34" charset="0"/>
              </a:rPr>
              <a:t>submeter</a:t>
            </a:r>
            <a:r>
              <a:rPr lang="pt-PT" sz="1800" dirty="0">
                <a:latin typeface="Century Gothic" panose="020B0502020202020204" pitchFamily="34" charset="0"/>
              </a:rPr>
              <a:t> a sua candidatura. </a:t>
            </a:r>
          </a:p>
        </p:txBody>
      </p:sp>
    </p:spTree>
    <p:extLst>
      <p:ext uri="{BB962C8B-B14F-4D97-AF65-F5344CB8AC3E}">
        <p14:creationId xmlns:p14="http://schemas.microsoft.com/office/powerpoint/2010/main" val="119660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8E470-F590-C828-0F32-985861F5A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DB33B7E-4A77-E2E2-7F25-3B60F2C62AEB}"/>
              </a:ext>
            </a:extLst>
          </p:cNvPr>
          <p:cNvSpPr txBox="1"/>
          <p:nvPr/>
        </p:nvSpPr>
        <p:spPr>
          <a:xfrm>
            <a:off x="1463675" y="2368550"/>
            <a:ext cx="6216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Century Gothic" panose="020B0502020202020204" pitchFamily="34" charset="0"/>
              </a:rPr>
              <a:t>Com a entrada em vigor do Decreto Regulamentar Regional n.º 24/2024/A, datado de 24 de dezembro de 2024, que detalha e implementa as disposições do regime jurídico de apoio às atividades culturais na Região Autónoma dos Açores, </a:t>
            </a:r>
            <a:r>
              <a:rPr lang="pt-PT" sz="1400" b="1" dirty="0">
                <a:latin typeface="Century Gothic" panose="020B0502020202020204" pitchFamily="34" charset="0"/>
              </a:rPr>
              <a:t>surgiu a necessidade de criar uma ferramenta digital que atendesse às exigências legais e operacionais dessa legislação.</a:t>
            </a:r>
            <a:r>
              <a:rPr lang="pt-PT" sz="1400" dirty="0">
                <a:latin typeface="Century Gothic" panose="020B0502020202020204" pitchFamily="34" charset="0"/>
              </a:rPr>
              <a:t> </a:t>
            </a:r>
          </a:p>
          <a:p>
            <a:pPr algn="just"/>
            <a:endParaRPr lang="pt-PT" sz="1400" dirty="0">
              <a:latin typeface="Century Gothic" panose="020B0502020202020204" pitchFamily="34" charset="0"/>
            </a:endParaRPr>
          </a:p>
          <a:p>
            <a:pPr algn="just"/>
            <a:endParaRPr lang="pt-PT" sz="1400" dirty="0">
              <a:latin typeface="Century Gothic" panose="020B0502020202020204" pitchFamily="34" charset="0"/>
            </a:endParaRPr>
          </a:p>
          <a:p>
            <a:pPr algn="just"/>
            <a:r>
              <a:rPr lang="pt-PT" sz="1400" dirty="0">
                <a:latin typeface="Century Gothic" panose="020B0502020202020204" pitchFamily="34" charset="0"/>
              </a:rPr>
              <a:t>Esta aplicação foi criada com o intuito de organizar, de forma clara e estruturada, todos os procedimentos relacionados com os apoios às atividades culturais, tendo propósitos bem vincados de rigor, transparência e eficiência.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2" name="Picture 2" descr="logo_temp.png">
            <a:extLst>
              <a:ext uri="{FF2B5EF4-FFF2-40B4-BE49-F238E27FC236}">
                <a16:creationId xmlns:a16="http://schemas.microsoft.com/office/drawing/2014/main" id="{D606556C-C757-6969-A685-5DF8EE40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0CCAF5-CD44-2275-93C3-3FE3AC5C2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temp.png">
            <a:extLst>
              <a:ext uri="{FF2B5EF4-FFF2-40B4-BE49-F238E27FC236}">
                <a16:creationId xmlns:a16="http://schemas.microsoft.com/office/drawing/2014/main" id="{749484CF-680F-5F79-5187-C896C987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pic>
        <p:nvPicPr>
          <p:cNvPr id="11" name="Imagem 10" descr="Uma imagem com texto, captura de ecrã, céu, Website&#10;&#10;Os conteúdos gerados por IA podem estar incorretos.">
            <a:extLst>
              <a:ext uri="{FF2B5EF4-FFF2-40B4-BE49-F238E27FC236}">
                <a16:creationId xmlns:a16="http://schemas.microsoft.com/office/drawing/2014/main" id="{FA2922FA-0728-F995-DCB7-852963C77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6" y="2794000"/>
            <a:ext cx="8322727" cy="406400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0D09431-6AE3-B911-97F2-B6A68C2F4F78}"/>
              </a:ext>
            </a:extLst>
          </p:cNvPr>
          <p:cNvSpPr txBox="1"/>
          <p:nvPr/>
        </p:nvSpPr>
        <p:spPr>
          <a:xfrm>
            <a:off x="469899" y="855109"/>
            <a:ext cx="77914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altLang="pt-PT" sz="1400" dirty="0">
                <a:latin typeface="Century Gothic" panose="020B0502020202020204" pitchFamily="34" charset="0"/>
              </a:rPr>
              <a:t>Aceda a </a:t>
            </a:r>
            <a:r>
              <a:rPr lang="pt-PT" altLang="pt-PT" sz="1400" b="1" u="sng" dirty="0">
                <a:latin typeface="Century Gothic" panose="020B0502020202020204" pitchFamily="34" charset="0"/>
              </a:rPr>
              <a:t>apoios.cultura.azores.gov.pt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pt-PT" sz="1400" b="1" u="sng" dirty="0">
              <a:latin typeface="Century Gothic" panose="020B0502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altLang="pt-PT" sz="1400" dirty="0">
                <a:latin typeface="Century Gothic" panose="020B0502020202020204" pitchFamily="34" charset="0"/>
              </a:rPr>
              <a:t>No menu </a:t>
            </a:r>
            <a:r>
              <a:rPr lang="pt-PT" altLang="pt-PT" sz="1400" b="1" dirty="0">
                <a:latin typeface="Century Gothic" panose="020B0502020202020204" pitchFamily="34" charset="0"/>
              </a:rPr>
              <a:t>“Entrar”</a:t>
            </a:r>
            <a:r>
              <a:rPr lang="pt-PT" altLang="pt-PT" sz="1400" dirty="0">
                <a:latin typeface="Century Gothic" panose="020B0502020202020204" pitchFamily="34" charset="0"/>
              </a:rPr>
              <a:t>, efetue o seu registo (imagem ilustrativa)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pt-PT" sz="1400" dirty="0">
              <a:latin typeface="Century Gothic" panose="020B0502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altLang="pt-PT" sz="1400" dirty="0">
                <a:latin typeface="Century Gothic" panose="020B0502020202020204" pitchFamily="34" charset="0"/>
              </a:rPr>
              <a:t>Em </a:t>
            </a:r>
            <a:r>
              <a:rPr lang="pt-PT" altLang="pt-PT" sz="1400" b="1" dirty="0">
                <a:latin typeface="Century Gothic" panose="020B0502020202020204" pitchFamily="34" charset="0"/>
              </a:rPr>
              <a:t>“Informação”</a:t>
            </a:r>
            <a:r>
              <a:rPr lang="pt-PT" altLang="pt-PT" sz="1400" dirty="0">
                <a:latin typeface="Century Gothic" panose="020B0502020202020204" pitchFamily="34" charset="0"/>
              </a:rPr>
              <a:t>, consulte a legislação dos apoios da Direção Regional da Cultura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altLang="pt-PT" sz="1400" dirty="0">
              <a:latin typeface="Century Gothic" panose="020B0502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altLang="pt-PT" sz="1400" dirty="0">
                <a:latin typeface="Century Gothic" panose="020B0502020202020204" pitchFamily="34" charset="0"/>
              </a:rPr>
              <a:t>Em </a:t>
            </a:r>
            <a:r>
              <a:rPr lang="pt-PT" altLang="pt-PT" sz="1400" b="1" dirty="0">
                <a:latin typeface="Century Gothic" panose="020B0502020202020204" pitchFamily="34" charset="0"/>
              </a:rPr>
              <a:t>“Programas de Apoio”</a:t>
            </a:r>
            <a:r>
              <a:rPr lang="pt-PT" altLang="pt-PT" sz="1400" dirty="0">
                <a:latin typeface="Century Gothic" panose="020B0502020202020204" pitchFamily="34" charset="0"/>
              </a:rPr>
              <a:t>, veja a lista completa de programas disponíveis</a:t>
            </a:r>
          </a:p>
        </p:txBody>
      </p:sp>
    </p:spTree>
    <p:extLst>
      <p:ext uri="{BB962C8B-B14F-4D97-AF65-F5344CB8AC3E}">
        <p14:creationId xmlns:p14="http://schemas.microsoft.com/office/powerpoint/2010/main" val="255822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70D8D7-E5A1-C0FB-EFBA-CF61D435C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45FB1-2364-8F9F-EADA-2B7AB869CC49}"/>
              </a:ext>
            </a:extLst>
          </p:cNvPr>
          <p:cNvSpPr txBox="1"/>
          <p:nvPr/>
        </p:nvSpPr>
        <p:spPr>
          <a:xfrm>
            <a:off x="552448" y="2235871"/>
            <a:ext cx="3835401" cy="149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>
                <a:latin typeface="Century Gothic" panose="020B0502020202020204" pitchFamily="34" charset="0"/>
              </a:rPr>
              <a:t>Se ainda </a:t>
            </a:r>
            <a:r>
              <a:rPr lang="pt-PT" b="1" dirty="0">
                <a:latin typeface="Century Gothic" panose="020B0502020202020204" pitchFamily="34" charset="0"/>
              </a:rPr>
              <a:t>não tiver registo</a:t>
            </a:r>
            <a:r>
              <a:rPr lang="pt-PT" dirty="0">
                <a:latin typeface="Century Gothic" panose="020B0502020202020204" pitchFamily="34" charset="0"/>
              </a:rPr>
              <a:t>,</a:t>
            </a:r>
          </a:p>
          <a:p>
            <a:r>
              <a:rPr lang="pt-PT" dirty="0">
                <a:latin typeface="Century Gothic" panose="020B0502020202020204" pitchFamily="34" charset="0"/>
              </a:rPr>
              <a:t>clique em </a:t>
            </a:r>
            <a:r>
              <a:rPr lang="pt-PT" b="1" dirty="0">
                <a:latin typeface="Century Gothic" panose="020B0502020202020204" pitchFamily="34" charset="0"/>
              </a:rPr>
              <a:t>“Entrar”</a:t>
            </a:r>
            <a:r>
              <a:rPr lang="pt-PT" dirty="0">
                <a:latin typeface="Century Gothic" panose="020B0502020202020204" pitchFamily="34" charset="0"/>
              </a:rPr>
              <a:t> </a:t>
            </a:r>
          </a:p>
          <a:p>
            <a:r>
              <a:rPr lang="pt-PT" dirty="0">
                <a:latin typeface="Century Gothic" panose="020B0502020202020204" pitchFamily="34" charset="0"/>
              </a:rPr>
              <a:t>e depois selecione </a:t>
            </a:r>
            <a:r>
              <a:rPr lang="pt-PT" b="1" dirty="0">
                <a:latin typeface="Century Gothic" panose="020B0502020202020204" pitchFamily="34" charset="0"/>
              </a:rPr>
              <a:t>“Criar Conta”</a:t>
            </a:r>
            <a:r>
              <a:rPr lang="pt-PT" dirty="0">
                <a:latin typeface="Century Gothic" panose="020B0502020202020204" pitchFamily="34" charset="0"/>
              </a:rPr>
              <a:t> </a:t>
            </a:r>
          </a:p>
          <a:p>
            <a:r>
              <a:rPr lang="pt-PT" dirty="0">
                <a:latin typeface="Century Gothic" panose="020B0502020202020204" pitchFamily="34" charset="0"/>
              </a:rPr>
              <a:t>(imagem ilustrativa)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pt-PT" b="1" noProof="0" dirty="0">
              <a:solidFill>
                <a:schemeClr val="tx2"/>
              </a:solidFill>
            </a:endParaRPr>
          </a:p>
        </p:txBody>
      </p:sp>
      <p:pic>
        <p:nvPicPr>
          <p:cNvPr id="7" name="Imagem 6" descr="Uma imagem com texto, captura de ecrã, Tipo de letra, design&#10;&#10;Os conteúdos gerados por IA podem estar incorretos.">
            <a:extLst>
              <a:ext uri="{FF2B5EF4-FFF2-40B4-BE49-F238E27FC236}">
                <a16:creationId xmlns:a16="http://schemas.microsoft.com/office/drawing/2014/main" id="{4E8BF19D-5650-074A-DEDA-CD3B4CB2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2281464"/>
            <a:ext cx="4213501" cy="4134344"/>
          </a:xfrm>
          <a:prstGeom prst="rect">
            <a:avLst/>
          </a:prstGeom>
        </p:spPr>
      </p:pic>
      <p:pic>
        <p:nvPicPr>
          <p:cNvPr id="4" name="Picture 2" descr="logo_temp.png">
            <a:extLst>
              <a:ext uri="{FF2B5EF4-FFF2-40B4-BE49-F238E27FC236}">
                <a16:creationId xmlns:a16="http://schemas.microsoft.com/office/drawing/2014/main" id="{869CF93D-4C3C-9C1C-96A6-3C5524E8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FE1EA-C2E0-49AC-EA62-B7D5A2C8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texto, captura de ecrã, Tipo de letra&#10;&#10;Os conteúdos gerados por IA podem estar incorretos.">
            <a:extLst>
              <a:ext uri="{FF2B5EF4-FFF2-40B4-BE49-F238E27FC236}">
                <a16:creationId xmlns:a16="http://schemas.microsoft.com/office/drawing/2014/main" id="{41245BE4-0D19-80E4-9941-16EB0756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02" y="3383711"/>
            <a:ext cx="7771983" cy="3056499"/>
          </a:xfrm>
          <a:prstGeom prst="rect">
            <a:avLst/>
          </a:prstGeom>
        </p:spPr>
      </p:pic>
      <p:pic>
        <p:nvPicPr>
          <p:cNvPr id="4" name="Picture 2" descr="logo_temp.png">
            <a:extLst>
              <a:ext uri="{FF2B5EF4-FFF2-40B4-BE49-F238E27FC236}">
                <a16:creationId xmlns:a16="http://schemas.microsoft.com/office/drawing/2014/main" id="{B9209F16-C792-9741-3F6C-732208C4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DE3DEB4-B9B7-99B2-1326-B7F9AB469F19}"/>
              </a:ext>
            </a:extLst>
          </p:cNvPr>
          <p:cNvSpPr txBox="1"/>
          <p:nvPr/>
        </p:nvSpPr>
        <p:spPr>
          <a:xfrm>
            <a:off x="603457" y="417790"/>
            <a:ext cx="7638843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1400" b="1" dirty="0">
                <a:latin typeface="Century Gothic" panose="020B0502020202020204" pitchFamily="34" charset="0"/>
              </a:rPr>
              <a:t>Para criar a sua conta, escolha entre: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t-PT" sz="1400" dirty="0"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PT" sz="1400" dirty="0">
                <a:latin typeface="Century Gothic" panose="020B0502020202020204" pitchFamily="34" charset="0"/>
              </a:rPr>
              <a:t>Sou um(a) cidadão(ã)(pessoa singular). Preencha apenas os seus dados pessoais;</a:t>
            </a:r>
          </a:p>
          <a:p>
            <a:pPr>
              <a:lnSpc>
                <a:spcPct val="90000"/>
              </a:lnSpc>
            </a:pPr>
            <a:endParaRPr lang="pt-PT" sz="1400" dirty="0">
              <a:latin typeface="Century Gothic" panose="020B0502020202020204" pitchFamily="34" charset="0"/>
            </a:endParaRPr>
          </a:p>
          <a:p>
            <a:pPr indent="-22860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PT" sz="1400" dirty="0">
                <a:latin typeface="Century Gothic" panose="020B0502020202020204" pitchFamily="34" charset="0"/>
              </a:rPr>
              <a:t>Sou uma empresa ou organização;</a:t>
            </a:r>
          </a:p>
          <a:p>
            <a:pPr algn="just">
              <a:lnSpc>
                <a:spcPct val="90000"/>
              </a:lnSpc>
            </a:pPr>
            <a:endParaRPr lang="pt-PT" sz="1400" dirty="0">
              <a:latin typeface="Century Gothic" panose="020B0502020202020204" pitchFamily="34" charset="0"/>
            </a:endParaRPr>
          </a:p>
          <a:p>
            <a:pPr marL="628650" lvl="1" indent="-17145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PT" sz="1400" dirty="0">
                <a:latin typeface="Century Gothic" panose="020B0502020202020204" pitchFamily="34" charset="0"/>
              </a:rPr>
              <a:t>Deverá efetuar registo em nome de uma entidade coletiva (empresa/organização), por exemplo: Grupo de Teatro, Filarmónica, empresa cultural, etc.;</a:t>
            </a:r>
          </a:p>
          <a:p>
            <a:pPr algn="just">
              <a:lnSpc>
                <a:spcPct val="90000"/>
              </a:lnSpc>
            </a:pPr>
            <a:endParaRPr lang="pt-PT" sz="1400" dirty="0">
              <a:latin typeface="Century Gothic" panose="020B0502020202020204" pitchFamily="34" charset="0"/>
            </a:endParaRPr>
          </a:p>
          <a:p>
            <a:pPr marL="628650" lvl="1" indent="-171450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PT" sz="1400" dirty="0">
                <a:latin typeface="Century Gothic" panose="020B0502020202020204" pitchFamily="34" charset="0"/>
              </a:rPr>
              <a:t>Além dos dados da entidade, deverá fornecer os dados do representante legal pela entidade (presidente, proprietário ou representante máximo do órgão executivo).</a:t>
            </a:r>
          </a:p>
        </p:txBody>
      </p:sp>
    </p:spTree>
    <p:extLst>
      <p:ext uri="{BB962C8B-B14F-4D97-AF65-F5344CB8AC3E}">
        <p14:creationId xmlns:p14="http://schemas.microsoft.com/office/powerpoint/2010/main" val="355091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266AFA-DA25-9111-FD9F-401FC826A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poios Cultura">
            <a:hlinkClick r:id="" action="ppaction://media"/>
            <a:extLst>
              <a:ext uri="{FF2B5EF4-FFF2-40B4-BE49-F238E27FC236}">
                <a16:creationId xmlns:a16="http://schemas.microsoft.com/office/drawing/2014/main" id="{36757952-16BD-7CA8-EF75-E9B43DBB8E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1347316"/>
            <a:ext cx="9144000" cy="5264650"/>
          </a:xfrm>
          <a:prstGeom prst="rect">
            <a:avLst/>
          </a:prstGeom>
        </p:spPr>
      </p:pic>
      <p:pic>
        <p:nvPicPr>
          <p:cNvPr id="4" name="Picture 2" descr="logo_temp.png">
            <a:extLst>
              <a:ext uri="{FF2B5EF4-FFF2-40B4-BE49-F238E27FC236}">
                <a16:creationId xmlns:a16="http://schemas.microsoft.com/office/drawing/2014/main" id="{4FFE731C-B7A7-A96F-611F-B5A12BCCE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94AC902-7FF8-DD03-CBF0-4D321DFB442A}"/>
              </a:ext>
            </a:extLst>
          </p:cNvPr>
          <p:cNvSpPr txBox="1"/>
          <p:nvPr/>
        </p:nvSpPr>
        <p:spPr>
          <a:xfrm>
            <a:off x="615950" y="249230"/>
            <a:ext cx="604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Century Gothic" panose="020B0502020202020204" pitchFamily="34" charset="0"/>
              </a:rPr>
              <a:t>Vídeo demonstrativo do registo de uma entidade singular. O mesmo princípio é aplicado a uma coletividade, tendo apenas que acrescentar, como já referido, os dados tanto do responsável como da própria instituição cultural. </a:t>
            </a:r>
          </a:p>
        </p:txBody>
      </p:sp>
    </p:spTree>
    <p:extLst>
      <p:ext uri="{BB962C8B-B14F-4D97-AF65-F5344CB8AC3E}">
        <p14:creationId xmlns:p14="http://schemas.microsoft.com/office/powerpoint/2010/main" val="905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BDC019-DB2E-35E9-CF99-3D1FCEC3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E3099-6ED6-E0FB-DCAD-E1B46B8CC1C6}"/>
              </a:ext>
            </a:extLst>
          </p:cNvPr>
          <p:cNvSpPr txBox="1"/>
          <p:nvPr/>
        </p:nvSpPr>
        <p:spPr>
          <a:xfrm>
            <a:off x="272143" y="308949"/>
            <a:ext cx="4502460" cy="62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2000" b="1" u="sng" dirty="0">
              <a:solidFill>
                <a:schemeClr val="tx2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7" name="Imagem 6" descr="Uma imagem com texto, captura de ecrã, software, Página web&#10;&#10;Os conteúdos gerados por IA podem estar incorretos.">
            <a:extLst>
              <a:ext uri="{FF2B5EF4-FFF2-40B4-BE49-F238E27FC236}">
                <a16:creationId xmlns:a16="http://schemas.microsoft.com/office/drawing/2014/main" id="{BE0807BA-C4CE-3D30-8C5F-67352E755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566959"/>
            <a:ext cx="8636000" cy="4291038"/>
          </a:xfrm>
          <a:prstGeom prst="rect">
            <a:avLst/>
          </a:prstGeom>
        </p:spPr>
      </p:pic>
      <p:pic>
        <p:nvPicPr>
          <p:cNvPr id="6" name="Picture 2" descr="logo_temp.png">
            <a:extLst>
              <a:ext uri="{FF2B5EF4-FFF2-40B4-BE49-F238E27FC236}">
                <a16:creationId xmlns:a16="http://schemas.microsoft.com/office/drawing/2014/main" id="{CE8010E9-9BB0-858B-3E17-A12E46E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139679-F558-D227-7E13-B7A6ECD91855}"/>
              </a:ext>
            </a:extLst>
          </p:cNvPr>
          <p:cNvSpPr txBox="1"/>
          <p:nvPr/>
        </p:nvSpPr>
        <p:spPr>
          <a:xfrm>
            <a:off x="665843" y="776235"/>
            <a:ext cx="6033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Após receber a confirmação de registo no seu email, pode aceder novamente à Plataforma e completar os seus dados pessoais, tal como demonstrado na imagem. Desta forma, sempre que iniciar uma nova candidatura, as suas informações já estarão previamente preenchidas.</a:t>
            </a:r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2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CA0646-3A2F-CF0C-A1D9-C372BB9E0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texto, céu, captura de ecrã, ar livre&#10;&#10;Os conteúdos gerados por IA podem estar incorretos.">
            <a:extLst>
              <a:ext uri="{FF2B5EF4-FFF2-40B4-BE49-F238E27FC236}">
                <a16:creationId xmlns:a16="http://schemas.microsoft.com/office/drawing/2014/main" id="{28D9811B-CBF7-8560-A9FF-4682859E7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" y="2749550"/>
            <a:ext cx="8979408" cy="4108450"/>
          </a:xfrm>
          <a:prstGeom prst="rect">
            <a:avLst/>
          </a:prstGeom>
        </p:spPr>
      </p:pic>
      <p:pic>
        <p:nvPicPr>
          <p:cNvPr id="5" name="Picture 2" descr="logo_temp.png">
            <a:extLst>
              <a:ext uri="{FF2B5EF4-FFF2-40B4-BE49-F238E27FC236}">
                <a16:creationId xmlns:a16="http://schemas.microsoft.com/office/drawing/2014/main" id="{380F090E-4484-C053-249E-61BBBE98F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9AD7070-1516-C8F7-CD69-C8166B868452}"/>
              </a:ext>
            </a:extLst>
          </p:cNvPr>
          <p:cNvSpPr txBox="1"/>
          <p:nvPr/>
        </p:nvSpPr>
        <p:spPr>
          <a:xfrm>
            <a:off x="781050" y="1092160"/>
            <a:ext cx="7092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Depois de completar toda a sua informação, pode iniciar o seu processo de candidatura. Neste momento, está disponível o Regime Jurídico de Apoio a Atividades Culturais (RJAAC). </a:t>
            </a:r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6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561F6-6FA2-C0F4-A255-F38AA311C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1A9296-DD9E-5D38-D11C-5841AD7003DE}"/>
              </a:ext>
            </a:extLst>
          </p:cNvPr>
          <p:cNvSpPr txBox="1"/>
          <p:nvPr/>
        </p:nvSpPr>
        <p:spPr>
          <a:xfrm>
            <a:off x="272143" y="308949"/>
            <a:ext cx="4502460" cy="624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2000" b="1" u="sng" dirty="0">
              <a:solidFill>
                <a:schemeClr val="tx2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7" name="Imagem 6" descr="Uma imagem com texto, captura de ecrã, Tipo de letra, número&#10;&#10;Os conteúdos gerados por IA podem estar incorretos.">
            <a:extLst>
              <a:ext uri="{FF2B5EF4-FFF2-40B4-BE49-F238E27FC236}">
                <a16:creationId xmlns:a16="http://schemas.microsoft.com/office/drawing/2014/main" id="{06FA1EC6-94D1-C638-AA22-BC0EDE46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470360"/>
            <a:ext cx="8953499" cy="4387639"/>
          </a:xfrm>
          <a:prstGeom prst="rect">
            <a:avLst/>
          </a:prstGeom>
        </p:spPr>
      </p:pic>
      <p:pic>
        <p:nvPicPr>
          <p:cNvPr id="5" name="Picture 2" descr="logo_temp.png">
            <a:extLst>
              <a:ext uri="{FF2B5EF4-FFF2-40B4-BE49-F238E27FC236}">
                <a16:creationId xmlns:a16="http://schemas.microsoft.com/office/drawing/2014/main" id="{53C2B84F-7998-7AE7-3D0A-0C5AE860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718" y="0"/>
            <a:ext cx="712282" cy="7339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6EB5E62-4197-F57D-1445-C001D57EB29D}"/>
              </a:ext>
            </a:extLst>
          </p:cNvPr>
          <p:cNvSpPr txBox="1"/>
          <p:nvPr/>
        </p:nvSpPr>
        <p:spPr>
          <a:xfrm>
            <a:off x="843953" y="1097266"/>
            <a:ext cx="73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Ao selecionar o Regime Jurídico de Apoio a Atividades Culturais (RJAAC), terá que optar por uma das áreas artísticas.</a:t>
            </a:r>
            <a:endParaRPr lang="pt-PT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25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1E22722-F98A-4F09-B52A-3C56CA699B27}">
  <we:reference id="wa200005566" version="3.0.0.3" store="pt-PT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1372</Words>
  <Application>Microsoft Office PowerPoint</Application>
  <PresentationFormat>Apresentação no Ecrã (4:3)</PresentationFormat>
  <Paragraphs>181</Paragraphs>
  <Slides>18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Century Gothic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Paulo MS. Verissimo</dc:creator>
  <cp:keywords/>
  <dc:description>generated using python-pptx</dc:description>
  <cp:lastModifiedBy>Paulo MS. Verissimo</cp:lastModifiedBy>
  <cp:revision>7</cp:revision>
  <dcterms:created xsi:type="dcterms:W3CDTF">2013-01-27T09:14:16Z</dcterms:created>
  <dcterms:modified xsi:type="dcterms:W3CDTF">2025-09-11T16:20:31Z</dcterms:modified>
  <cp:category/>
</cp:coreProperties>
</file>